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43"/>
  </p:notesMasterIdLst>
  <p:sldIdLst>
    <p:sldId id="256" r:id="rId2"/>
    <p:sldId id="282" r:id="rId3"/>
    <p:sldId id="258" r:id="rId4"/>
    <p:sldId id="259" r:id="rId5"/>
    <p:sldId id="261" r:id="rId6"/>
    <p:sldId id="262" r:id="rId7"/>
    <p:sldId id="263" r:id="rId8"/>
    <p:sldId id="264" r:id="rId9"/>
    <p:sldId id="301" r:id="rId10"/>
    <p:sldId id="260" r:id="rId11"/>
    <p:sldId id="265" r:id="rId12"/>
    <p:sldId id="266" r:id="rId13"/>
    <p:sldId id="279" r:id="rId14"/>
    <p:sldId id="291" r:id="rId15"/>
    <p:sldId id="292" r:id="rId16"/>
    <p:sldId id="293" r:id="rId17"/>
    <p:sldId id="294" r:id="rId18"/>
    <p:sldId id="295" r:id="rId19"/>
    <p:sldId id="296" r:id="rId20"/>
    <p:sldId id="297" r:id="rId21"/>
    <p:sldId id="298" r:id="rId22"/>
    <p:sldId id="299" r:id="rId23"/>
    <p:sldId id="302" r:id="rId24"/>
    <p:sldId id="303" r:id="rId25"/>
    <p:sldId id="267" r:id="rId26"/>
    <p:sldId id="300" r:id="rId27"/>
    <p:sldId id="271" r:id="rId28"/>
    <p:sldId id="269" r:id="rId29"/>
    <p:sldId id="280" r:id="rId30"/>
    <p:sldId id="284" r:id="rId31"/>
    <p:sldId id="304" r:id="rId32"/>
    <p:sldId id="305" r:id="rId33"/>
    <p:sldId id="306" r:id="rId34"/>
    <p:sldId id="307" r:id="rId35"/>
    <p:sldId id="285" r:id="rId36"/>
    <p:sldId id="286" r:id="rId37"/>
    <p:sldId id="287" r:id="rId38"/>
    <p:sldId id="288" r:id="rId39"/>
    <p:sldId id="289" r:id="rId40"/>
    <p:sldId id="290" r:id="rId41"/>
    <p:sldId id="308"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80" autoAdjust="0"/>
  </p:normalViewPr>
  <p:slideViewPr>
    <p:cSldViewPr>
      <p:cViewPr varScale="1">
        <p:scale>
          <a:sx n="81" d="100"/>
          <a:sy n="81" d="100"/>
        </p:scale>
        <p:origin x="1498" y="48"/>
      </p:cViewPr>
      <p:guideLst>
        <p:guide orient="horz" pos="2160"/>
        <p:guide pos="2880"/>
      </p:guideLst>
    </p:cSldViewPr>
  </p:slideViewPr>
  <p:outlineViewPr>
    <p:cViewPr>
      <p:scale>
        <a:sx n="33" d="100"/>
        <a:sy n="33" d="100"/>
      </p:scale>
      <p:origin x="0" y="7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7B9EB9-A1C5-49DC-B6ED-F7EDDFB15715}" type="datetimeFigureOut">
              <a:rPr lang="en-US" smtClean="0"/>
              <a:t>2/29/2020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9EB02-EB57-44C3-8B0E-F287C69FDF44}" type="slidenum">
              <a:rPr lang="en-US" smtClean="0"/>
              <a:t>‹#›</a:t>
            </a:fld>
            <a:endParaRPr lang="en-US" dirty="0"/>
          </a:p>
        </p:txBody>
      </p:sp>
    </p:spTree>
    <p:extLst>
      <p:ext uri="{BB962C8B-B14F-4D97-AF65-F5344CB8AC3E}">
        <p14:creationId xmlns:p14="http://schemas.microsoft.com/office/powerpoint/2010/main" val="1959901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7393B9-2F24-426E-90DA-EC010D3059C2}" type="datetimeFigureOut">
              <a:rPr lang="en-IN" smtClean="0"/>
              <a:t>29-02-2020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3BF8AA-057A-4126-85E2-3294B2C30AAD}" type="slidenum">
              <a:rPr lang="en-IN" smtClean="0"/>
              <a:t>‹#›</a:t>
            </a:fld>
            <a:endParaRPr lang="en-IN"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6809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393B9-2F24-426E-90DA-EC010D3059C2}" type="datetimeFigureOut">
              <a:rPr lang="en-IN" smtClean="0"/>
              <a:t>29-02-2020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3BF8AA-057A-4126-85E2-3294B2C30AAD}" type="slidenum">
              <a:rPr lang="en-IN" smtClean="0"/>
              <a:t>‹#›</a:t>
            </a:fld>
            <a:endParaRPr lang="en-IN" dirty="0"/>
          </a:p>
        </p:txBody>
      </p:sp>
    </p:spTree>
    <p:extLst>
      <p:ext uri="{BB962C8B-B14F-4D97-AF65-F5344CB8AC3E}">
        <p14:creationId xmlns:p14="http://schemas.microsoft.com/office/powerpoint/2010/main" val="4246726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393B9-2F24-426E-90DA-EC010D3059C2}" type="datetimeFigureOut">
              <a:rPr lang="en-IN" smtClean="0"/>
              <a:t>29-02-2020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3BF8AA-057A-4126-85E2-3294B2C30AAD}" type="slidenum">
              <a:rPr lang="en-IN" smtClean="0"/>
              <a:t>‹#›</a:t>
            </a:fld>
            <a:endParaRPr lang="en-IN" dirty="0"/>
          </a:p>
        </p:txBody>
      </p:sp>
    </p:spTree>
    <p:extLst>
      <p:ext uri="{BB962C8B-B14F-4D97-AF65-F5344CB8AC3E}">
        <p14:creationId xmlns:p14="http://schemas.microsoft.com/office/powerpoint/2010/main" val="618810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393B9-2F24-426E-90DA-EC010D3059C2}" type="datetimeFigureOut">
              <a:rPr lang="en-IN" smtClean="0"/>
              <a:t>29-02-2020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3BF8AA-057A-4126-85E2-3294B2C30AAD}" type="slidenum">
              <a:rPr lang="en-IN" smtClean="0"/>
              <a:t>‹#›</a:t>
            </a:fld>
            <a:endParaRPr lang="en-IN" dirty="0"/>
          </a:p>
        </p:txBody>
      </p:sp>
    </p:spTree>
    <p:extLst>
      <p:ext uri="{BB962C8B-B14F-4D97-AF65-F5344CB8AC3E}">
        <p14:creationId xmlns:p14="http://schemas.microsoft.com/office/powerpoint/2010/main" val="2711440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7393B9-2F24-426E-90DA-EC010D3059C2}" type="datetimeFigureOut">
              <a:rPr lang="en-IN" smtClean="0"/>
              <a:t>29-02-2020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3BF8AA-057A-4126-85E2-3294B2C30AAD}" type="slidenum">
              <a:rPr lang="en-IN" smtClean="0"/>
              <a:t>‹#›</a:t>
            </a:fld>
            <a:endParaRPr lang="en-IN"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452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7393B9-2F24-426E-90DA-EC010D3059C2}" type="datetimeFigureOut">
              <a:rPr lang="en-IN" smtClean="0"/>
              <a:t>29-02-2020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43BF8AA-057A-4126-85E2-3294B2C30AAD}" type="slidenum">
              <a:rPr lang="en-IN" smtClean="0"/>
              <a:t>‹#›</a:t>
            </a:fld>
            <a:endParaRPr lang="en-IN" dirty="0"/>
          </a:p>
        </p:txBody>
      </p:sp>
    </p:spTree>
    <p:extLst>
      <p:ext uri="{BB962C8B-B14F-4D97-AF65-F5344CB8AC3E}">
        <p14:creationId xmlns:p14="http://schemas.microsoft.com/office/powerpoint/2010/main" val="664388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7393B9-2F24-426E-90DA-EC010D3059C2}" type="datetimeFigureOut">
              <a:rPr lang="en-IN" smtClean="0"/>
              <a:t>29-02-2020</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B43BF8AA-057A-4126-85E2-3294B2C30AAD}" type="slidenum">
              <a:rPr lang="en-IN" smtClean="0"/>
              <a:t>‹#›</a:t>
            </a:fld>
            <a:endParaRPr lang="en-IN" dirty="0"/>
          </a:p>
        </p:txBody>
      </p:sp>
    </p:spTree>
    <p:extLst>
      <p:ext uri="{BB962C8B-B14F-4D97-AF65-F5344CB8AC3E}">
        <p14:creationId xmlns:p14="http://schemas.microsoft.com/office/powerpoint/2010/main" val="2804446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7393B9-2F24-426E-90DA-EC010D3059C2}" type="datetimeFigureOut">
              <a:rPr lang="en-IN" smtClean="0"/>
              <a:t>29-02-2020</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B43BF8AA-057A-4126-85E2-3294B2C30AAD}" type="slidenum">
              <a:rPr lang="en-IN" smtClean="0"/>
              <a:t>‹#›</a:t>
            </a:fld>
            <a:endParaRPr lang="en-IN" dirty="0"/>
          </a:p>
        </p:txBody>
      </p:sp>
    </p:spTree>
    <p:extLst>
      <p:ext uri="{BB962C8B-B14F-4D97-AF65-F5344CB8AC3E}">
        <p14:creationId xmlns:p14="http://schemas.microsoft.com/office/powerpoint/2010/main" val="4236932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57393B9-2F24-426E-90DA-EC010D3059C2}" type="datetimeFigureOut">
              <a:rPr lang="en-IN" smtClean="0"/>
              <a:t>29-02-2020</a:t>
            </a:fld>
            <a:endParaRPr lang="en-IN"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dirty="0"/>
          </a:p>
        </p:txBody>
      </p:sp>
      <p:sp>
        <p:nvSpPr>
          <p:cNvPr id="9" name="Slide Number Placeholder 8"/>
          <p:cNvSpPr>
            <a:spLocks noGrp="1"/>
          </p:cNvSpPr>
          <p:nvPr>
            <p:ph type="sldNum" sz="quarter" idx="12"/>
          </p:nvPr>
        </p:nvSpPr>
        <p:spPr/>
        <p:txBody>
          <a:bodyPr/>
          <a:lstStyle/>
          <a:p>
            <a:fld id="{B43BF8AA-057A-4126-85E2-3294B2C30AAD}" type="slidenum">
              <a:rPr lang="en-IN" smtClean="0"/>
              <a:t>‹#›</a:t>
            </a:fld>
            <a:endParaRPr lang="en-IN" dirty="0"/>
          </a:p>
        </p:txBody>
      </p:sp>
    </p:spTree>
    <p:extLst>
      <p:ext uri="{BB962C8B-B14F-4D97-AF65-F5344CB8AC3E}">
        <p14:creationId xmlns:p14="http://schemas.microsoft.com/office/powerpoint/2010/main" val="2253440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757393B9-2F24-426E-90DA-EC010D3059C2}" type="datetimeFigureOut">
              <a:rPr lang="en-IN" smtClean="0"/>
              <a:t>29-02-2020</a:t>
            </a:fld>
            <a:endParaRPr lang="en-IN"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43BF8AA-057A-4126-85E2-3294B2C30AAD}" type="slidenum">
              <a:rPr lang="en-IN" smtClean="0"/>
              <a:t>‹#›</a:t>
            </a:fld>
            <a:endParaRPr lang="en-IN" dirty="0"/>
          </a:p>
        </p:txBody>
      </p:sp>
    </p:spTree>
    <p:extLst>
      <p:ext uri="{BB962C8B-B14F-4D97-AF65-F5344CB8AC3E}">
        <p14:creationId xmlns:p14="http://schemas.microsoft.com/office/powerpoint/2010/main" val="2410907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7393B9-2F24-426E-90DA-EC010D3059C2}" type="datetimeFigureOut">
              <a:rPr lang="en-IN" smtClean="0"/>
              <a:t>29-02-2020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43BF8AA-057A-4126-85E2-3294B2C30AAD}" type="slidenum">
              <a:rPr lang="en-IN" smtClean="0"/>
              <a:t>‹#›</a:t>
            </a:fld>
            <a:endParaRPr lang="en-IN" dirty="0"/>
          </a:p>
        </p:txBody>
      </p:sp>
    </p:spTree>
    <p:extLst>
      <p:ext uri="{BB962C8B-B14F-4D97-AF65-F5344CB8AC3E}">
        <p14:creationId xmlns:p14="http://schemas.microsoft.com/office/powerpoint/2010/main" val="3956756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757393B9-2F24-426E-90DA-EC010D3059C2}" type="datetimeFigureOut">
              <a:rPr lang="en-IN" smtClean="0"/>
              <a:t>29-02-2020</a:t>
            </a:fld>
            <a:endParaRPr lang="en-IN"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B43BF8AA-057A-4126-85E2-3294B2C30AAD}" type="slidenum">
              <a:rPr lang="en-IN" smtClean="0"/>
              <a:t>‹#›</a:t>
            </a:fld>
            <a:endParaRPr lang="en-IN"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39381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54849"/>
            <a:ext cx="7772400" cy="1037977"/>
          </a:xfrm>
        </p:spPr>
        <p:txBody>
          <a:bodyPr>
            <a:normAutofit fontScale="90000"/>
          </a:bodyPr>
          <a:lstStyle/>
          <a:p>
            <a:pPr algn="ctr"/>
            <a:r>
              <a:rPr lang="en-IN" b="1" u="sng" dirty="0">
                <a:solidFill>
                  <a:srgbClr val="C00000"/>
                </a:solidFill>
                <a:latin typeface="Bahnschrift SemiBold Condensed" panose="020B0502040204020203" pitchFamily="34" charset="0"/>
              </a:rPr>
              <a:t>Let The Digits Speak</a:t>
            </a:r>
          </a:p>
        </p:txBody>
      </p:sp>
      <p:sp>
        <p:nvSpPr>
          <p:cNvPr id="5" name="TextBox 4"/>
          <p:cNvSpPr txBox="1"/>
          <p:nvPr/>
        </p:nvSpPr>
        <p:spPr>
          <a:xfrm>
            <a:off x="899592" y="3789040"/>
            <a:ext cx="6018251" cy="2173031"/>
          </a:xfrm>
          <a:prstGeom prst="rect">
            <a:avLst/>
          </a:prstGeom>
          <a:noFill/>
        </p:spPr>
        <p:txBody>
          <a:bodyPr wrap="square" rtlCol="0">
            <a:spAutoFit/>
          </a:bodyPr>
          <a:lstStyle/>
          <a:p>
            <a:pPr>
              <a:lnSpc>
                <a:spcPct val="150000"/>
              </a:lnSpc>
            </a:pPr>
            <a:r>
              <a:rPr lang="en-IN" sz="2000" u="sng" dirty="0"/>
              <a:t>Team Members:</a:t>
            </a:r>
          </a:p>
          <a:p>
            <a:pPr>
              <a:lnSpc>
                <a:spcPct val="150000"/>
              </a:lnSpc>
            </a:pPr>
            <a:r>
              <a:rPr lang="en-IN" dirty="0"/>
              <a:t>1)Bhavika Gaichare</a:t>
            </a:r>
          </a:p>
          <a:p>
            <a:pPr>
              <a:lnSpc>
                <a:spcPct val="150000"/>
              </a:lnSpc>
            </a:pPr>
            <a:r>
              <a:rPr lang="en-IN" dirty="0"/>
              <a:t>2)Gaurav Mevada</a:t>
            </a:r>
          </a:p>
          <a:p>
            <a:pPr>
              <a:lnSpc>
                <a:spcPct val="150000"/>
              </a:lnSpc>
            </a:pPr>
            <a:r>
              <a:rPr lang="en-IN" dirty="0"/>
              <a:t>3)Ruchita Patil</a:t>
            </a:r>
          </a:p>
          <a:p>
            <a:pPr>
              <a:lnSpc>
                <a:spcPct val="150000"/>
              </a:lnSpc>
            </a:pPr>
            <a:r>
              <a:rPr lang="en-IN" dirty="0"/>
              <a:t>4)Nikita More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04" y="188639"/>
            <a:ext cx="1872208" cy="1702007"/>
          </a:xfrm>
          <a:prstGeom prst="ellipse">
            <a:avLst/>
          </a:prstGeom>
          <a:ln>
            <a:noFill/>
          </a:ln>
          <a:effectLst>
            <a:softEdge rad="112500"/>
          </a:effectLst>
        </p:spPr>
      </p:pic>
    </p:spTree>
    <p:extLst>
      <p:ext uri="{BB962C8B-B14F-4D97-AF65-F5344CB8AC3E}">
        <p14:creationId xmlns:p14="http://schemas.microsoft.com/office/powerpoint/2010/main" val="2055624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8208912" cy="5632311"/>
          </a:xfrm>
          <a:prstGeom prst="rect">
            <a:avLst/>
          </a:prstGeom>
          <a:noFill/>
        </p:spPr>
        <p:txBody>
          <a:bodyPr wrap="square" rtlCol="0">
            <a:spAutoFit/>
          </a:bodyPr>
          <a:lstStyle/>
          <a:p>
            <a:r>
              <a:rPr lang="en-IN" dirty="0"/>
              <a:t>Question 9) Are there any outliers? Are companies giving Credit card to people with Age &lt;18 or &gt;60?</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b="1" u="sng" dirty="0">
                <a:solidFill>
                  <a:schemeClr val="accent1"/>
                </a:solidFill>
              </a:rPr>
              <a:t>Readings:</a:t>
            </a:r>
            <a:r>
              <a:rPr lang="en-IN" b="1" dirty="0">
                <a:solidFill>
                  <a:schemeClr val="accent1"/>
                </a:solidFill>
              </a:rPr>
              <a:t> Our readings shows that data is  somewhere close to normal distribution except few of the outliers.</a:t>
            </a:r>
          </a:p>
        </p:txBody>
      </p:sp>
      <p:pic>
        <p:nvPicPr>
          <p:cNvPr id="4" name="Picture 3"/>
          <p:cNvPicPr/>
          <p:nvPr/>
        </p:nvPicPr>
        <p:blipFill rotWithShape="1">
          <a:blip r:embed="rId2"/>
          <a:srcRect l="19814" t="28369" r="38963" b="23404"/>
          <a:stretch/>
        </p:blipFill>
        <p:spPr bwMode="auto">
          <a:xfrm>
            <a:off x="755576" y="1052736"/>
            <a:ext cx="6048672" cy="41764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29694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srcRect l="15159" t="27660" r="39362" b="29315"/>
          <a:stretch/>
        </p:blipFill>
        <p:spPr bwMode="auto">
          <a:xfrm>
            <a:off x="611560" y="347026"/>
            <a:ext cx="5904656" cy="2577918"/>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395536" y="3140968"/>
            <a:ext cx="7488832" cy="2800767"/>
          </a:xfrm>
          <a:prstGeom prst="rect">
            <a:avLst/>
          </a:prstGeom>
          <a:noFill/>
        </p:spPr>
        <p:txBody>
          <a:bodyPr wrap="square" rtlCol="0">
            <a:spAutoFit/>
          </a:bodyPr>
          <a:lstStyle/>
          <a:p>
            <a:r>
              <a:rPr lang="en-IN" sz="1600" b="1" dirty="0">
                <a:solidFill>
                  <a:schemeClr val="accent1"/>
                </a:solidFill>
              </a:rPr>
              <a:t>We concluded that only </a:t>
            </a:r>
            <a:r>
              <a:rPr lang="en-IN" sz="1600" dirty="0">
                <a:solidFill>
                  <a:schemeClr val="accent1"/>
                </a:solidFill>
              </a:rPr>
              <a:t>3.56 %</a:t>
            </a:r>
            <a:r>
              <a:rPr lang="en-IN" sz="1600" b="1" dirty="0">
                <a:solidFill>
                  <a:schemeClr val="accent1"/>
                </a:solidFill>
              </a:rPr>
              <a:t> are outlier and which will have no impact on analysis even if we remove them. Hence, we removed the same.</a:t>
            </a:r>
          </a:p>
          <a:p>
            <a:endParaRPr lang="en-IN" sz="1600" b="1" u="sng" dirty="0">
              <a:solidFill>
                <a:schemeClr val="accent1"/>
              </a:solidFill>
            </a:endParaRPr>
          </a:p>
          <a:p>
            <a:r>
              <a:rPr lang="en-IN" sz="1600" b="1" u="sng" dirty="0">
                <a:solidFill>
                  <a:schemeClr val="accent1"/>
                </a:solidFill>
              </a:rPr>
              <a:t>Readings: </a:t>
            </a:r>
            <a:r>
              <a:rPr lang="en-IN" sz="1600" b="1" dirty="0">
                <a:solidFill>
                  <a:schemeClr val="accent1"/>
                </a:solidFill>
              </a:rPr>
              <a:t>The Above boxplot shows us 25% of our data is less than 33, 50% of our data is less than 38  and 75 % of data is less than  53.</a:t>
            </a:r>
          </a:p>
          <a:p>
            <a:r>
              <a:rPr lang="en-IN" sz="1600" b="1" dirty="0">
                <a:solidFill>
                  <a:schemeClr val="accent1"/>
                </a:solidFill>
              </a:rPr>
              <a:t>Person with the minimum Age is: 25 </a:t>
            </a:r>
          </a:p>
          <a:p>
            <a:r>
              <a:rPr lang="en-IN" sz="1600" b="1" dirty="0">
                <a:solidFill>
                  <a:schemeClr val="accent1"/>
                </a:solidFill>
              </a:rPr>
              <a:t>Person with the maximum Age is: 69 </a:t>
            </a:r>
          </a:p>
          <a:p>
            <a:r>
              <a:rPr lang="en-IN" sz="1600" b="1" dirty="0">
                <a:solidFill>
                  <a:schemeClr val="accent1"/>
                </a:solidFill>
              </a:rPr>
              <a:t>Interquartile range is : 20.0</a:t>
            </a:r>
          </a:p>
          <a:p>
            <a:endParaRPr lang="en-IN" sz="1600" b="1" dirty="0">
              <a:solidFill>
                <a:schemeClr val="accent1"/>
              </a:solidFill>
            </a:endParaRPr>
          </a:p>
          <a:p>
            <a:r>
              <a:rPr lang="en-IN" sz="1600" b="1" dirty="0">
                <a:solidFill>
                  <a:schemeClr val="accent1"/>
                </a:solidFill>
              </a:rPr>
              <a:t>Also, we can see that people with age grater than 60 use credit cards often.</a:t>
            </a:r>
          </a:p>
          <a:p>
            <a:endParaRPr lang="en-IN" sz="1600" b="1" dirty="0">
              <a:solidFill>
                <a:schemeClr val="accent1"/>
              </a:solidFill>
            </a:endParaRPr>
          </a:p>
        </p:txBody>
      </p:sp>
    </p:spTree>
    <p:extLst>
      <p:ext uri="{BB962C8B-B14F-4D97-AF65-F5344CB8AC3E}">
        <p14:creationId xmlns:p14="http://schemas.microsoft.com/office/powerpoint/2010/main" val="1457208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19682" t="56974" r="56781" b="11348"/>
          <a:stretch/>
        </p:blipFill>
        <p:spPr bwMode="auto">
          <a:xfrm>
            <a:off x="611560" y="692696"/>
            <a:ext cx="4320480" cy="2592288"/>
          </a:xfrm>
          <a:prstGeom prst="rect">
            <a:avLst/>
          </a:prstGeom>
          <a:ln>
            <a:noFill/>
          </a:ln>
          <a:extLst>
            <a:ext uri="{53640926-AAD7-44D8-BBD7-CCE9431645EC}">
              <a14:shadowObscured xmlns:a14="http://schemas.microsoft.com/office/drawing/2010/main"/>
            </a:ext>
          </a:extLst>
        </p:spPr>
      </p:pic>
      <p:sp>
        <p:nvSpPr>
          <p:cNvPr id="6" name="TextBox 5"/>
          <p:cNvSpPr txBox="1"/>
          <p:nvPr/>
        </p:nvSpPr>
        <p:spPr>
          <a:xfrm>
            <a:off x="467544" y="260648"/>
            <a:ext cx="8208912" cy="369332"/>
          </a:xfrm>
          <a:prstGeom prst="rect">
            <a:avLst/>
          </a:prstGeom>
          <a:noFill/>
        </p:spPr>
        <p:txBody>
          <a:bodyPr wrap="square" rtlCol="0">
            <a:spAutoFit/>
          </a:bodyPr>
          <a:lstStyle/>
          <a:p>
            <a:r>
              <a:rPr lang="en-IN" dirty="0"/>
              <a:t>Now , we allotted Numeric Age into Age group codes to make further analysis easy.</a:t>
            </a:r>
          </a:p>
        </p:txBody>
      </p:sp>
    </p:spTree>
    <p:extLst>
      <p:ext uri="{BB962C8B-B14F-4D97-AF65-F5344CB8AC3E}">
        <p14:creationId xmlns:p14="http://schemas.microsoft.com/office/powerpoint/2010/main" val="1571189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74A2C-C90D-413B-9B68-AAD868136116}"/>
              </a:ext>
            </a:extLst>
          </p:cNvPr>
          <p:cNvSpPr txBox="1"/>
          <p:nvPr/>
        </p:nvSpPr>
        <p:spPr>
          <a:xfrm>
            <a:off x="683568" y="260648"/>
            <a:ext cx="4968552" cy="923330"/>
          </a:xfrm>
          <a:prstGeom prst="rect">
            <a:avLst/>
          </a:prstGeom>
          <a:noFill/>
        </p:spPr>
        <p:txBody>
          <a:bodyPr wrap="square" rtlCol="0">
            <a:spAutoFit/>
          </a:bodyPr>
          <a:lstStyle/>
          <a:p>
            <a:r>
              <a:rPr lang="en-US" b="1" u="sng" dirty="0">
                <a:solidFill>
                  <a:schemeClr val="accent1"/>
                </a:solidFill>
              </a:rPr>
              <a:t>Percentage Distribution of Age In Given Sample:</a:t>
            </a:r>
          </a:p>
          <a:p>
            <a:endParaRPr lang="en-US" b="1" u="sng" dirty="0">
              <a:solidFill>
                <a:schemeClr val="accent1"/>
              </a:solidFill>
            </a:endParaRPr>
          </a:p>
          <a:p>
            <a:endParaRPr lang="en-US" b="1" u="sng" dirty="0">
              <a:solidFill>
                <a:schemeClr val="accent1"/>
              </a:solidFill>
            </a:endParaRPr>
          </a:p>
        </p:txBody>
      </p:sp>
      <p:pic>
        <p:nvPicPr>
          <p:cNvPr id="4" name="Picture 3"/>
          <p:cNvPicPr/>
          <p:nvPr/>
        </p:nvPicPr>
        <p:blipFill rotWithShape="1">
          <a:blip r:embed="rId2"/>
          <a:srcRect l="19681" t="31205" r="42686" b="24586"/>
          <a:stretch/>
        </p:blipFill>
        <p:spPr bwMode="auto">
          <a:xfrm>
            <a:off x="1115616" y="836712"/>
            <a:ext cx="4462780" cy="29489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3151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470827"/>
            <a:ext cx="7920880" cy="5355312"/>
          </a:xfrm>
          <a:prstGeom prst="rect">
            <a:avLst/>
          </a:prstGeom>
          <a:noFill/>
        </p:spPr>
        <p:txBody>
          <a:bodyPr wrap="square" rtlCol="0">
            <a:spAutoFit/>
          </a:bodyPr>
          <a:lstStyle/>
          <a:p>
            <a:r>
              <a:rPr lang="en-IN" dirty="0"/>
              <a:t>Question 10) What was the total spend of Customer?</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4" name="Picture 3"/>
          <p:cNvPicPr/>
          <p:nvPr/>
        </p:nvPicPr>
        <p:blipFill rotWithShape="1">
          <a:blip r:embed="rId2"/>
          <a:srcRect l="18750" t="24822" r="14628" b="63121"/>
          <a:stretch/>
        </p:blipFill>
        <p:spPr bwMode="auto">
          <a:xfrm>
            <a:off x="755576" y="764704"/>
            <a:ext cx="6658610" cy="102870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19548" t="30497" r="19282" b="19386"/>
          <a:stretch/>
        </p:blipFill>
        <p:spPr bwMode="auto">
          <a:xfrm>
            <a:off x="827584" y="1978518"/>
            <a:ext cx="6768752" cy="41147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0825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8136" y="1052736"/>
            <a:ext cx="7957392" cy="923330"/>
          </a:xfrm>
          <a:prstGeom prst="rect">
            <a:avLst/>
          </a:prstGeom>
          <a:noFill/>
        </p:spPr>
        <p:txBody>
          <a:bodyPr wrap="square" rtlCol="0">
            <a:spAutoFit/>
          </a:bodyPr>
          <a:lstStyle/>
          <a:p>
            <a:r>
              <a:rPr lang="en-IN" b="1" dirty="0">
                <a:solidFill>
                  <a:srgbClr val="C00000"/>
                </a:solidFill>
              </a:rPr>
              <a:t>Inference: We can clearly see that maximum amount has been spent in the month of April, so this could be due to offers running on credit cards/online shopping websites.</a:t>
            </a:r>
          </a:p>
        </p:txBody>
      </p:sp>
    </p:spTree>
    <p:extLst>
      <p:ext uri="{BB962C8B-B14F-4D97-AF65-F5344CB8AC3E}">
        <p14:creationId xmlns:p14="http://schemas.microsoft.com/office/powerpoint/2010/main" val="593104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116632"/>
            <a:ext cx="8280920" cy="923330"/>
          </a:xfrm>
          <a:prstGeom prst="rect">
            <a:avLst/>
          </a:prstGeom>
          <a:noFill/>
        </p:spPr>
        <p:txBody>
          <a:bodyPr wrap="square" rtlCol="0">
            <a:spAutoFit/>
          </a:bodyPr>
          <a:lstStyle/>
          <a:p>
            <a:r>
              <a:rPr lang="en-IN" dirty="0"/>
              <a:t>The below graphs are just separated here , the graph in above slide is combined…lets decide together what to keep and what not to.</a:t>
            </a:r>
          </a:p>
          <a:p>
            <a:endParaRPr lang="en-IN" dirty="0"/>
          </a:p>
        </p:txBody>
      </p:sp>
      <p:pic>
        <p:nvPicPr>
          <p:cNvPr id="4" name="Picture 3"/>
          <p:cNvPicPr/>
          <p:nvPr/>
        </p:nvPicPr>
        <p:blipFill rotWithShape="1">
          <a:blip r:embed="rId2"/>
          <a:srcRect l="19282" t="30497" r="28192" b="18676"/>
          <a:stretch/>
        </p:blipFill>
        <p:spPr bwMode="auto">
          <a:xfrm>
            <a:off x="539552" y="1018670"/>
            <a:ext cx="6264696" cy="37784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37539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19814" t="36879" r="30851" b="14894"/>
          <a:stretch/>
        </p:blipFill>
        <p:spPr bwMode="auto">
          <a:xfrm>
            <a:off x="539552" y="404664"/>
            <a:ext cx="5688632" cy="2808312"/>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a:srcRect l="19548" t="34516" r="29521" b="15839"/>
          <a:stretch/>
        </p:blipFill>
        <p:spPr bwMode="auto">
          <a:xfrm>
            <a:off x="729568" y="3068960"/>
            <a:ext cx="5308600" cy="29108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70832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srcRect l="19548" t="24113" r="35505" b="44208"/>
          <a:stretch/>
        </p:blipFill>
        <p:spPr bwMode="auto">
          <a:xfrm>
            <a:off x="827584" y="332656"/>
            <a:ext cx="4900930" cy="1943100"/>
          </a:xfrm>
          <a:prstGeom prst="rect">
            <a:avLst/>
          </a:prstGeom>
          <a:ln>
            <a:noFill/>
          </a:ln>
          <a:extLst>
            <a:ext uri="{53640926-AAD7-44D8-BBD7-CCE9431645EC}">
              <a14:shadowObscured xmlns:a14="http://schemas.microsoft.com/office/drawing/2010/main"/>
            </a:ext>
          </a:extLst>
        </p:spPr>
      </p:pic>
      <p:pic>
        <p:nvPicPr>
          <p:cNvPr id="4" name="Picture 3"/>
          <p:cNvPicPr/>
          <p:nvPr/>
        </p:nvPicPr>
        <p:blipFill rotWithShape="1">
          <a:blip r:embed="rId3"/>
          <a:srcRect l="19016" t="24114" r="37500" b="36170"/>
          <a:stretch/>
        </p:blipFill>
        <p:spPr bwMode="auto">
          <a:xfrm>
            <a:off x="755576" y="2492896"/>
            <a:ext cx="6480720" cy="3168352"/>
          </a:xfrm>
          <a:prstGeom prst="rect">
            <a:avLst/>
          </a:prstGeom>
          <a:ln>
            <a:noFill/>
          </a:ln>
          <a:extLst>
            <a:ext uri="{53640926-AAD7-44D8-BBD7-CCE9431645EC}">
              <a14:shadowObscured xmlns:a14="http://schemas.microsoft.com/office/drawing/2010/main"/>
            </a:ext>
          </a:extLst>
        </p:spPr>
      </p:pic>
      <p:sp>
        <p:nvSpPr>
          <p:cNvPr id="5" name="TextBox 4"/>
          <p:cNvSpPr txBox="1"/>
          <p:nvPr/>
        </p:nvSpPr>
        <p:spPr>
          <a:xfrm>
            <a:off x="467544" y="5733256"/>
            <a:ext cx="7272808" cy="646331"/>
          </a:xfrm>
          <a:prstGeom prst="rect">
            <a:avLst/>
          </a:prstGeom>
          <a:noFill/>
        </p:spPr>
        <p:txBody>
          <a:bodyPr wrap="square" rtlCol="0">
            <a:spAutoFit/>
          </a:bodyPr>
          <a:lstStyle/>
          <a:p>
            <a:r>
              <a:rPr lang="en-IN" b="1" dirty="0">
                <a:solidFill>
                  <a:srgbClr val="C00000"/>
                </a:solidFill>
              </a:rPr>
              <a:t>Inference: We can clearly see that maximum amount has been spent in the month of April</a:t>
            </a:r>
            <a:r>
              <a:rPr lang="en-IN" dirty="0">
                <a:solidFill>
                  <a:srgbClr val="C00000"/>
                </a:solidFill>
              </a:rPr>
              <a:t>.</a:t>
            </a:r>
          </a:p>
        </p:txBody>
      </p:sp>
    </p:spTree>
    <p:extLst>
      <p:ext uri="{BB962C8B-B14F-4D97-AF65-F5344CB8AC3E}">
        <p14:creationId xmlns:p14="http://schemas.microsoft.com/office/powerpoint/2010/main" val="1595891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19681" t="36988" r="26596" b="19622"/>
          <a:stretch/>
        </p:blipFill>
        <p:spPr bwMode="auto">
          <a:xfrm>
            <a:off x="611560" y="332656"/>
            <a:ext cx="6984776" cy="3672408"/>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899592" y="4365104"/>
            <a:ext cx="7920880" cy="369332"/>
          </a:xfrm>
          <a:prstGeom prst="rect">
            <a:avLst/>
          </a:prstGeom>
          <a:noFill/>
        </p:spPr>
        <p:txBody>
          <a:bodyPr wrap="square" rtlCol="0">
            <a:spAutoFit/>
          </a:bodyPr>
          <a:lstStyle/>
          <a:p>
            <a:r>
              <a:rPr lang="en-IN" dirty="0">
                <a:solidFill>
                  <a:srgbClr val="C00000"/>
                </a:solidFill>
              </a:rPr>
              <a:t>Inference: Almost  38% transaction has been done in the month of April.</a:t>
            </a:r>
          </a:p>
        </p:txBody>
      </p:sp>
    </p:spTree>
    <p:extLst>
      <p:ext uri="{BB962C8B-B14F-4D97-AF65-F5344CB8AC3E}">
        <p14:creationId xmlns:p14="http://schemas.microsoft.com/office/powerpoint/2010/main" val="319945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B3E4E9F-76B7-4FBB-B288-184CD006D638}"/>
              </a:ext>
            </a:extLst>
          </p:cNvPr>
          <p:cNvSpPr txBox="1">
            <a:spLocks/>
          </p:cNvSpPr>
          <p:nvPr/>
        </p:nvSpPr>
        <p:spPr>
          <a:xfrm>
            <a:off x="457200" y="404664"/>
            <a:ext cx="8229600" cy="57606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IN" b="1" u="sng" dirty="0"/>
              <a:t>Problem Statement</a:t>
            </a:r>
            <a:r>
              <a:rPr lang="en-IN" dirty="0"/>
              <a:t>:</a:t>
            </a:r>
          </a:p>
        </p:txBody>
      </p:sp>
      <p:sp>
        <p:nvSpPr>
          <p:cNvPr id="3" name="TextBox 2">
            <a:extLst>
              <a:ext uri="{FF2B5EF4-FFF2-40B4-BE49-F238E27FC236}">
                <a16:creationId xmlns:a16="http://schemas.microsoft.com/office/drawing/2014/main" id="{3AE19241-7576-4682-A43A-897DD4D93150}"/>
              </a:ext>
            </a:extLst>
          </p:cNvPr>
          <p:cNvSpPr txBox="1"/>
          <p:nvPr/>
        </p:nvSpPr>
        <p:spPr>
          <a:xfrm>
            <a:off x="395536" y="1196752"/>
            <a:ext cx="8280920" cy="337335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a:t>Customer behaviour is an important factor for any business. </a:t>
            </a:r>
          </a:p>
          <a:p>
            <a:pPr marL="285750" indent="-285750">
              <a:lnSpc>
                <a:spcPct val="150000"/>
              </a:lnSpc>
              <a:buFont typeface="Wingdings" panose="05000000000000000000" pitchFamily="2" charset="2"/>
              <a:buChar char="Ø"/>
            </a:pPr>
            <a:r>
              <a:rPr lang="en-IN" dirty="0"/>
              <a:t>In banking sector customer retention is an important factor in order to improve financial performance of the bank. On the basis of customer behaviour banks can provide the suitable products to ensure customer satisfaction. </a:t>
            </a:r>
          </a:p>
          <a:p>
            <a:pPr marL="285750" indent="-285750">
              <a:lnSpc>
                <a:spcPct val="150000"/>
              </a:lnSpc>
              <a:buFont typeface="Wingdings" panose="05000000000000000000" pitchFamily="2" charset="2"/>
              <a:buChar char="Ø"/>
            </a:pPr>
            <a:r>
              <a:rPr lang="en-IN" dirty="0"/>
              <a:t>Bank collects customers information for various reasons, one of them could be to cross-sell different products to the same customer.</a:t>
            </a:r>
          </a:p>
          <a:p>
            <a:pPr marL="285750" indent="-285750">
              <a:lnSpc>
                <a:spcPct val="150000"/>
              </a:lnSpc>
              <a:buFont typeface="Wingdings" panose="05000000000000000000" pitchFamily="2" charset="2"/>
              <a:buChar char="Ø"/>
            </a:pPr>
            <a:r>
              <a:rPr lang="en-IN" dirty="0"/>
              <a:t>Here in the given dataset CMB Bank wants to understand how the credit card usage will impact the business.</a:t>
            </a:r>
          </a:p>
        </p:txBody>
      </p:sp>
    </p:spTree>
    <p:extLst>
      <p:ext uri="{BB962C8B-B14F-4D97-AF65-F5344CB8AC3E}">
        <p14:creationId xmlns:p14="http://schemas.microsoft.com/office/powerpoint/2010/main" val="3048996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332656"/>
            <a:ext cx="7200800" cy="2031325"/>
          </a:xfrm>
          <a:prstGeom prst="rect">
            <a:avLst/>
          </a:prstGeom>
          <a:noFill/>
        </p:spPr>
        <p:txBody>
          <a:bodyPr wrap="square" rtlCol="0">
            <a:spAutoFit/>
          </a:bodyPr>
          <a:lstStyle/>
          <a:p>
            <a:r>
              <a:rPr lang="en-IN" dirty="0"/>
              <a:t>Question 11) How the  total investment varies?</a:t>
            </a:r>
          </a:p>
          <a:p>
            <a:endParaRPr lang="en-IN" dirty="0"/>
          </a:p>
          <a:p>
            <a:endParaRPr lang="en-IN" dirty="0"/>
          </a:p>
          <a:p>
            <a:endParaRPr lang="en-IN" dirty="0"/>
          </a:p>
          <a:p>
            <a:endParaRPr lang="en-IN" dirty="0"/>
          </a:p>
          <a:p>
            <a:endParaRPr lang="en-IN" dirty="0"/>
          </a:p>
          <a:p>
            <a:endParaRPr lang="en-IN" dirty="0"/>
          </a:p>
        </p:txBody>
      </p:sp>
      <p:pic>
        <p:nvPicPr>
          <p:cNvPr id="4" name="Picture 3"/>
          <p:cNvPicPr/>
          <p:nvPr/>
        </p:nvPicPr>
        <p:blipFill rotWithShape="1">
          <a:blip r:embed="rId2"/>
          <a:srcRect l="21410" t="28842" r="44548" b="9929"/>
          <a:stretch/>
        </p:blipFill>
        <p:spPr bwMode="auto">
          <a:xfrm>
            <a:off x="611560" y="836712"/>
            <a:ext cx="6984776" cy="4810125"/>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106854" y="5626336"/>
            <a:ext cx="8316924" cy="646331"/>
          </a:xfrm>
          <a:prstGeom prst="rect">
            <a:avLst/>
          </a:prstGeom>
          <a:noFill/>
        </p:spPr>
        <p:txBody>
          <a:bodyPr wrap="square" rtlCol="0">
            <a:spAutoFit/>
          </a:bodyPr>
          <a:lstStyle/>
          <a:p>
            <a:r>
              <a:rPr lang="en-IN" b="1" u="sng" dirty="0">
                <a:solidFill>
                  <a:schemeClr val="accent1"/>
                </a:solidFill>
              </a:rPr>
              <a:t>Inference:</a:t>
            </a:r>
            <a:r>
              <a:rPr lang="en-IN" b="1" dirty="0">
                <a:solidFill>
                  <a:schemeClr val="accent1"/>
                </a:solidFill>
              </a:rPr>
              <a:t> We can clearly observe that most of the investment that too with highest amount is done by people above age 50.</a:t>
            </a:r>
          </a:p>
        </p:txBody>
      </p:sp>
    </p:spTree>
    <p:extLst>
      <p:ext uri="{BB962C8B-B14F-4D97-AF65-F5344CB8AC3E}">
        <p14:creationId xmlns:p14="http://schemas.microsoft.com/office/powerpoint/2010/main" val="310700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476672"/>
            <a:ext cx="7848872" cy="1477328"/>
          </a:xfrm>
          <a:prstGeom prst="rect">
            <a:avLst/>
          </a:prstGeom>
          <a:noFill/>
        </p:spPr>
        <p:txBody>
          <a:bodyPr wrap="square" rtlCol="0">
            <a:spAutoFit/>
          </a:bodyPr>
          <a:lstStyle/>
          <a:p>
            <a:r>
              <a:rPr lang="en-IN" dirty="0"/>
              <a:t>Question 12) Did we observe any specific pattern in credited amount in account per month?</a:t>
            </a:r>
          </a:p>
          <a:p>
            <a:endParaRPr lang="en-IN" dirty="0"/>
          </a:p>
          <a:p>
            <a:endParaRPr lang="en-IN" dirty="0"/>
          </a:p>
          <a:p>
            <a:endParaRPr lang="en-IN" dirty="0"/>
          </a:p>
        </p:txBody>
      </p:sp>
      <p:pic>
        <p:nvPicPr>
          <p:cNvPr id="3" name="Picture 2"/>
          <p:cNvPicPr/>
          <p:nvPr/>
        </p:nvPicPr>
        <p:blipFill rotWithShape="1">
          <a:blip r:embed="rId2"/>
          <a:srcRect l="20213" t="24586" r="17686" b="20804"/>
          <a:stretch/>
        </p:blipFill>
        <p:spPr bwMode="auto">
          <a:xfrm>
            <a:off x="611560" y="1124744"/>
            <a:ext cx="7560840" cy="41044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36793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20744" t="36879" r="36835" b="23877"/>
          <a:stretch/>
        </p:blipFill>
        <p:spPr bwMode="auto">
          <a:xfrm>
            <a:off x="539552" y="89098"/>
            <a:ext cx="5616624" cy="2547814"/>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539552" y="2780928"/>
            <a:ext cx="7560840" cy="3693319"/>
          </a:xfrm>
          <a:prstGeom prst="rect">
            <a:avLst/>
          </a:prstGeom>
          <a:noFill/>
        </p:spPr>
        <p:txBody>
          <a:bodyPr wrap="square" rtlCol="0">
            <a:spAutoFit/>
          </a:bodyPr>
          <a:lstStyle/>
          <a:p>
            <a:r>
              <a:rPr lang="en-IN" dirty="0">
                <a:solidFill>
                  <a:srgbClr val="C00000"/>
                </a:solidFill>
              </a:rPr>
              <a:t>Inference :</a:t>
            </a:r>
          </a:p>
          <a:p>
            <a:pPr marL="342900" indent="-342900">
              <a:buAutoNum type="arabicParenR"/>
            </a:pPr>
            <a:r>
              <a:rPr lang="en-IN" dirty="0">
                <a:solidFill>
                  <a:srgbClr val="C00000"/>
                </a:solidFill>
              </a:rPr>
              <a:t>Total Number of customer whose amount is getting consistently low in subsequent month: 2348 </a:t>
            </a:r>
          </a:p>
          <a:p>
            <a:pPr marL="342900" indent="-342900">
              <a:buAutoNum type="arabicParenR"/>
            </a:pPr>
            <a:r>
              <a:rPr lang="en-IN" dirty="0">
                <a:solidFill>
                  <a:srgbClr val="C00000"/>
                </a:solidFill>
              </a:rPr>
              <a:t>Male count among the are: 2024 </a:t>
            </a:r>
          </a:p>
          <a:p>
            <a:pPr marL="342900" indent="-342900">
              <a:buAutoNum type="arabicParenR"/>
            </a:pPr>
            <a:r>
              <a:rPr lang="en-IN" dirty="0">
                <a:solidFill>
                  <a:srgbClr val="C00000"/>
                </a:solidFill>
              </a:rPr>
              <a:t>Female count among the are: 324 </a:t>
            </a:r>
          </a:p>
          <a:p>
            <a:pPr marL="342900" indent="-342900">
              <a:buAutoNum type="arabicParenR"/>
            </a:pPr>
            <a:r>
              <a:rPr lang="en-IN" dirty="0">
                <a:solidFill>
                  <a:srgbClr val="C00000"/>
                </a:solidFill>
              </a:rPr>
              <a:t>Current Account Holders among them are: 1981 </a:t>
            </a:r>
          </a:p>
          <a:p>
            <a:pPr marL="342900" indent="-342900">
              <a:buAutoNum type="arabicParenR"/>
            </a:pPr>
            <a:r>
              <a:rPr lang="en-IN" dirty="0">
                <a:solidFill>
                  <a:srgbClr val="C00000"/>
                </a:solidFill>
              </a:rPr>
              <a:t>Current Saving Holders among them are: 367 </a:t>
            </a:r>
          </a:p>
          <a:p>
            <a:pPr marL="342900" indent="-342900">
              <a:buAutoNum type="arabicParenR"/>
            </a:pPr>
            <a:r>
              <a:rPr lang="en-IN" dirty="0">
                <a:solidFill>
                  <a:srgbClr val="C00000"/>
                </a:solidFill>
              </a:rPr>
              <a:t>Most of them belongs to Age group of 36-50 </a:t>
            </a:r>
          </a:p>
          <a:p>
            <a:pPr marL="342900" indent="-342900">
              <a:buAutoNum type="arabicParenR"/>
            </a:pPr>
            <a:r>
              <a:rPr lang="en-IN" dirty="0">
                <a:solidFill>
                  <a:srgbClr val="C00000"/>
                </a:solidFill>
              </a:rPr>
              <a:t>Percentage of Current Account holder is among all decreasing credit amount holder: 84.63 </a:t>
            </a:r>
          </a:p>
          <a:p>
            <a:pPr marL="342900" indent="-342900">
              <a:buAutoNum type="arabicParenR"/>
            </a:pPr>
            <a:r>
              <a:rPr lang="en-IN" dirty="0">
                <a:solidFill>
                  <a:srgbClr val="C00000"/>
                </a:solidFill>
              </a:rPr>
              <a:t>Percentage of Current Account holder is among entire sample: 13.81</a:t>
            </a:r>
          </a:p>
          <a:p>
            <a:pPr marL="342900" indent="-342900">
              <a:buAutoNum type="arabicParenR"/>
            </a:pPr>
            <a:r>
              <a:rPr lang="en-IN" dirty="0">
                <a:solidFill>
                  <a:srgbClr val="C00000"/>
                </a:solidFill>
              </a:rPr>
              <a:t>Percentage of all decreasing credit amount holder based on total sample: 16.31</a:t>
            </a:r>
          </a:p>
        </p:txBody>
      </p:sp>
    </p:spTree>
    <p:extLst>
      <p:ext uri="{BB962C8B-B14F-4D97-AF65-F5344CB8AC3E}">
        <p14:creationId xmlns:p14="http://schemas.microsoft.com/office/powerpoint/2010/main" val="549842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20479" t="33097" r="14362" b="21513"/>
          <a:stretch/>
        </p:blipFill>
        <p:spPr bwMode="auto">
          <a:xfrm>
            <a:off x="539552" y="116632"/>
            <a:ext cx="7776864" cy="3960440"/>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611560" y="4437112"/>
            <a:ext cx="7848872" cy="1477328"/>
          </a:xfrm>
          <a:prstGeom prst="rect">
            <a:avLst/>
          </a:prstGeom>
          <a:noFill/>
        </p:spPr>
        <p:txBody>
          <a:bodyPr wrap="square" rtlCol="0">
            <a:spAutoFit/>
          </a:bodyPr>
          <a:lstStyle/>
          <a:p>
            <a:r>
              <a:rPr lang="en-IN" dirty="0">
                <a:solidFill>
                  <a:srgbClr val="C00000"/>
                </a:solidFill>
              </a:rPr>
              <a:t>Inference: </a:t>
            </a:r>
          </a:p>
          <a:p>
            <a:r>
              <a:rPr lang="en-IN" dirty="0">
                <a:solidFill>
                  <a:srgbClr val="C00000"/>
                </a:solidFill>
              </a:rPr>
              <a:t>1)We can observe that youngsters having Current Account having consistently low balance. They could be a new in their Start-ups.</a:t>
            </a:r>
          </a:p>
          <a:p>
            <a:r>
              <a:rPr lang="en-IN" dirty="0">
                <a:solidFill>
                  <a:srgbClr val="C00000"/>
                </a:solidFill>
              </a:rPr>
              <a:t>2) Youngsters having saving account also have low balance consistently and which can accepted. </a:t>
            </a:r>
          </a:p>
        </p:txBody>
      </p:sp>
    </p:spTree>
    <p:extLst>
      <p:ext uri="{BB962C8B-B14F-4D97-AF65-F5344CB8AC3E}">
        <p14:creationId xmlns:p14="http://schemas.microsoft.com/office/powerpoint/2010/main" val="70852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20612" t="30260" r="33776" b="31206"/>
          <a:stretch/>
        </p:blipFill>
        <p:spPr bwMode="auto">
          <a:xfrm>
            <a:off x="467544" y="116632"/>
            <a:ext cx="6221095" cy="2664296"/>
          </a:xfrm>
          <a:prstGeom prst="rect">
            <a:avLst/>
          </a:prstGeom>
          <a:ln>
            <a:noFill/>
          </a:ln>
          <a:extLst>
            <a:ext uri="{53640926-AAD7-44D8-BBD7-CCE9431645EC}">
              <a14:shadowObscured xmlns:a14="http://schemas.microsoft.com/office/drawing/2010/main"/>
            </a:ext>
          </a:extLst>
        </p:spPr>
      </p:pic>
      <p:pic>
        <p:nvPicPr>
          <p:cNvPr id="3" name="Picture 2"/>
          <p:cNvPicPr/>
          <p:nvPr/>
        </p:nvPicPr>
        <p:blipFill rotWithShape="1">
          <a:blip r:embed="rId3"/>
          <a:srcRect l="19415" t="25532" r="66090" b="39953"/>
          <a:stretch/>
        </p:blipFill>
        <p:spPr bwMode="auto">
          <a:xfrm>
            <a:off x="251520" y="2924944"/>
            <a:ext cx="3436620" cy="3237661"/>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a:off x="4139952" y="2996952"/>
            <a:ext cx="4824536" cy="646331"/>
          </a:xfrm>
          <a:prstGeom prst="rect">
            <a:avLst/>
          </a:prstGeom>
          <a:noFill/>
        </p:spPr>
        <p:txBody>
          <a:bodyPr wrap="square" rtlCol="0">
            <a:spAutoFit/>
          </a:bodyPr>
          <a:lstStyle/>
          <a:p>
            <a:r>
              <a:rPr lang="en-IN" dirty="0">
                <a:solidFill>
                  <a:srgbClr val="C00000"/>
                </a:solidFill>
              </a:rPr>
              <a:t>Inference: The mentioned regions are those where balance is low</a:t>
            </a:r>
          </a:p>
        </p:txBody>
      </p:sp>
    </p:spTree>
    <p:extLst>
      <p:ext uri="{BB962C8B-B14F-4D97-AF65-F5344CB8AC3E}">
        <p14:creationId xmlns:p14="http://schemas.microsoft.com/office/powerpoint/2010/main" val="2046118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5935" y="260648"/>
            <a:ext cx="7416824" cy="6463308"/>
          </a:xfrm>
          <a:prstGeom prst="rect">
            <a:avLst/>
          </a:prstGeom>
          <a:noFill/>
        </p:spPr>
        <p:txBody>
          <a:bodyPr wrap="square" rtlCol="0">
            <a:spAutoFit/>
          </a:bodyPr>
          <a:lstStyle/>
          <a:p>
            <a:r>
              <a:rPr lang="en-IN" dirty="0"/>
              <a:t>Question 13) Is the Age group matters on EMI?</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5" name="Picture 4"/>
          <p:cNvPicPr/>
          <p:nvPr/>
        </p:nvPicPr>
        <p:blipFill rotWithShape="1">
          <a:blip r:embed="rId2"/>
          <a:srcRect l="19415" t="25532" r="33777" b="4492"/>
          <a:stretch/>
        </p:blipFill>
        <p:spPr bwMode="auto">
          <a:xfrm>
            <a:off x="1115616" y="692696"/>
            <a:ext cx="5781040" cy="4861560"/>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575935" y="5732978"/>
            <a:ext cx="7308433" cy="369332"/>
          </a:xfrm>
          <a:prstGeom prst="rect">
            <a:avLst/>
          </a:prstGeom>
          <a:noFill/>
        </p:spPr>
        <p:txBody>
          <a:bodyPr wrap="square" rtlCol="0">
            <a:spAutoFit/>
          </a:bodyPr>
          <a:lstStyle/>
          <a:p>
            <a:r>
              <a:rPr lang="en-IN" dirty="0">
                <a:solidFill>
                  <a:srgbClr val="C00000"/>
                </a:solidFill>
              </a:rPr>
              <a:t>Readings: We can observe that most of EMI lies between 0-1lakh.</a:t>
            </a:r>
          </a:p>
        </p:txBody>
      </p:sp>
    </p:spTree>
    <p:extLst>
      <p:ext uri="{BB962C8B-B14F-4D97-AF65-F5344CB8AC3E}">
        <p14:creationId xmlns:p14="http://schemas.microsoft.com/office/powerpoint/2010/main" val="3686940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srcRect l="20479" t="29078" r="51596" b="40189"/>
          <a:stretch/>
        </p:blipFill>
        <p:spPr bwMode="auto">
          <a:xfrm>
            <a:off x="899592" y="337824"/>
            <a:ext cx="4945380" cy="30613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9986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8352928" cy="6463308"/>
          </a:xfrm>
          <a:prstGeom prst="rect">
            <a:avLst/>
          </a:prstGeom>
          <a:noFill/>
        </p:spPr>
        <p:txBody>
          <a:bodyPr wrap="square" rtlCol="0">
            <a:spAutoFit/>
          </a:bodyPr>
          <a:lstStyle/>
          <a:p>
            <a:r>
              <a:rPr lang="en-IN" dirty="0"/>
              <a:t>Question 14) Does Area matter in credit card consumption?</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5" name="Picture 4"/>
          <p:cNvPicPr/>
          <p:nvPr/>
        </p:nvPicPr>
        <p:blipFill rotWithShape="1">
          <a:blip r:embed="rId2"/>
          <a:srcRect l="21810" t="26477" r="15026" b="43263"/>
          <a:stretch/>
        </p:blipFill>
        <p:spPr bwMode="auto">
          <a:xfrm>
            <a:off x="395536" y="836712"/>
            <a:ext cx="8496944" cy="46805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5250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88640"/>
            <a:ext cx="8424936" cy="5909310"/>
          </a:xfrm>
          <a:prstGeom prst="rect">
            <a:avLst/>
          </a:prstGeom>
          <a:noFill/>
        </p:spPr>
        <p:txBody>
          <a:bodyPr wrap="square" rtlCol="0">
            <a:spAutoFit/>
          </a:bodyPr>
          <a:lstStyle/>
          <a:p>
            <a:r>
              <a:rPr lang="en-IN" b="1" u="sng" dirty="0">
                <a:solidFill>
                  <a:schemeClr val="bg2">
                    <a:lumMod val="50000"/>
                  </a:schemeClr>
                </a:solidFill>
              </a:rPr>
              <a:t>Inference:</a:t>
            </a:r>
          </a:p>
          <a:p>
            <a:endParaRPr lang="en-IN" b="1" u="sng" dirty="0">
              <a:solidFill>
                <a:schemeClr val="bg2">
                  <a:lumMod val="50000"/>
                </a:schemeClr>
              </a:solidFill>
            </a:endParaRPr>
          </a:p>
          <a:p>
            <a:pPr marL="342900" indent="-342900" algn="just">
              <a:buAutoNum type="arabicParenR"/>
            </a:pPr>
            <a:r>
              <a:rPr lang="en-IN" dirty="0">
                <a:solidFill>
                  <a:schemeClr val="accent1"/>
                </a:solidFill>
              </a:rPr>
              <a:t>The Area which has highest consumption rate of credit card is: </a:t>
            </a:r>
            <a:r>
              <a:rPr lang="en-IN" b="1" dirty="0">
                <a:solidFill>
                  <a:schemeClr val="accent1"/>
                </a:solidFill>
              </a:rPr>
              <a:t>249</a:t>
            </a:r>
          </a:p>
          <a:p>
            <a:pPr marL="342900" indent="-342900" algn="just">
              <a:buAutoNum type="arabicParenR"/>
            </a:pPr>
            <a:r>
              <a:rPr lang="en-IN" dirty="0">
                <a:solidFill>
                  <a:schemeClr val="accent1"/>
                </a:solidFill>
              </a:rPr>
              <a:t>The Area which has highest consumption rate of credit card has total score of </a:t>
            </a:r>
            <a:r>
              <a:rPr lang="en-IN" b="1" dirty="0">
                <a:solidFill>
                  <a:schemeClr val="accent1"/>
                </a:solidFill>
              </a:rPr>
              <a:t>: 2,07,16,937.0</a:t>
            </a:r>
          </a:p>
          <a:p>
            <a:pPr marL="342900" indent="-342900" algn="just">
              <a:buAutoNum type="arabicParenR"/>
            </a:pPr>
            <a:r>
              <a:rPr lang="en-IN" dirty="0">
                <a:solidFill>
                  <a:schemeClr val="accent1"/>
                </a:solidFill>
              </a:rPr>
              <a:t>The Area which has highest consumption rate of credit card stands alone with % of in comparison to other regions : </a:t>
            </a:r>
            <a:r>
              <a:rPr lang="en-IN" b="1" dirty="0">
                <a:solidFill>
                  <a:schemeClr val="accent1"/>
                </a:solidFill>
              </a:rPr>
              <a:t>2.6</a:t>
            </a:r>
          </a:p>
          <a:p>
            <a:pPr marL="342900" indent="-342900" algn="just">
              <a:buAutoNum type="arabicParenR"/>
            </a:pPr>
            <a:endParaRPr lang="en-IN" b="1" dirty="0">
              <a:solidFill>
                <a:schemeClr val="accent1"/>
              </a:solidFill>
            </a:endParaRPr>
          </a:p>
          <a:p>
            <a:pPr algn="just"/>
            <a:endParaRPr lang="en-IN" b="1" dirty="0">
              <a:solidFill>
                <a:schemeClr val="accent1"/>
              </a:solidFill>
            </a:endParaRPr>
          </a:p>
          <a:p>
            <a:pPr algn="just"/>
            <a:r>
              <a:rPr lang="en-IN" dirty="0">
                <a:solidFill>
                  <a:schemeClr val="accent1"/>
                </a:solidFill>
              </a:rPr>
              <a:t>4) The Area which has lowest consumption rate of credit card is: </a:t>
            </a:r>
            <a:r>
              <a:rPr lang="en-IN" b="1" dirty="0">
                <a:solidFill>
                  <a:schemeClr val="accent1"/>
                </a:solidFill>
              </a:rPr>
              <a:t>436</a:t>
            </a:r>
          </a:p>
          <a:p>
            <a:pPr algn="just"/>
            <a:r>
              <a:rPr lang="en-IN" dirty="0">
                <a:solidFill>
                  <a:schemeClr val="accent1"/>
                </a:solidFill>
              </a:rPr>
              <a:t>5) The Area which has lowest consumption rate of credit card has total score of : </a:t>
            </a:r>
            <a:r>
              <a:rPr lang="en-IN" b="1" dirty="0">
                <a:solidFill>
                  <a:schemeClr val="accent1"/>
                </a:solidFill>
              </a:rPr>
              <a:t>2939</a:t>
            </a:r>
          </a:p>
          <a:p>
            <a:pPr algn="just"/>
            <a:r>
              <a:rPr lang="en-IN" dirty="0">
                <a:solidFill>
                  <a:schemeClr val="accent1"/>
                </a:solidFill>
              </a:rPr>
              <a:t>6) The Area which has lowest consumption rate of credit card stands alone with % of in comparison to other regions : </a:t>
            </a:r>
            <a:r>
              <a:rPr lang="en-IN" b="1" dirty="0">
                <a:solidFill>
                  <a:schemeClr val="accent1"/>
                </a:solidFill>
              </a:rPr>
              <a:t>0.00037</a:t>
            </a:r>
          </a:p>
          <a:p>
            <a:pPr algn="just"/>
            <a:endParaRPr lang="en-IN" b="1" dirty="0">
              <a:solidFill>
                <a:schemeClr val="accent1"/>
              </a:solidFill>
            </a:endParaRPr>
          </a:p>
          <a:p>
            <a:pPr algn="just"/>
            <a:r>
              <a:rPr lang="en-IN" dirty="0">
                <a:solidFill>
                  <a:schemeClr val="accent1"/>
                </a:solidFill>
              </a:rPr>
              <a:t>7) For the given dataset, we have considered the threshold of </a:t>
            </a:r>
            <a:r>
              <a:rPr lang="en-IN" b="1" dirty="0">
                <a:solidFill>
                  <a:schemeClr val="accent1"/>
                </a:solidFill>
              </a:rPr>
              <a:t>2000</a:t>
            </a:r>
            <a:r>
              <a:rPr lang="en-IN" dirty="0">
                <a:solidFill>
                  <a:schemeClr val="accent1"/>
                </a:solidFill>
              </a:rPr>
              <a:t> average amount for 3 months  transaction, so for below mentioned regions banks should implement a strategy to increase their average transaction : [</a:t>
            </a:r>
            <a:r>
              <a:rPr lang="en-IN" b="1" dirty="0">
                <a:solidFill>
                  <a:schemeClr val="accent1"/>
                </a:solidFill>
              </a:rPr>
              <a:t>436,484,608,618,857,874</a:t>
            </a:r>
            <a:r>
              <a:rPr lang="en-IN" dirty="0">
                <a:solidFill>
                  <a:schemeClr val="accent1"/>
                </a:solidFill>
              </a:rPr>
              <a:t>].</a:t>
            </a:r>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1061163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21676" t="27187" r="31782" b="27187"/>
          <a:stretch/>
        </p:blipFill>
        <p:spPr bwMode="auto">
          <a:xfrm>
            <a:off x="683568" y="188640"/>
            <a:ext cx="7776864" cy="4248472"/>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a:off x="251520" y="4653136"/>
            <a:ext cx="8496944" cy="923330"/>
          </a:xfrm>
          <a:prstGeom prst="rect">
            <a:avLst/>
          </a:prstGeom>
          <a:noFill/>
        </p:spPr>
        <p:txBody>
          <a:bodyPr wrap="square" rtlCol="0">
            <a:spAutoFit/>
          </a:bodyPr>
          <a:lstStyle/>
          <a:p>
            <a:r>
              <a:rPr lang="en-IN" b="1" u="sng" dirty="0">
                <a:solidFill>
                  <a:schemeClr val="accent1"/>
                </a:solidFill>
              </a:rPr>
              <a:t>Inference:</a:t>
            </a:r>
            <a:r>
              <a:rPr lang="en-IN" b="1" dirty="0">
                <a:solidFill>
                  <a:schemeClr val="accent1"/>
                </a:solidFill>
              </a:rPr>
              <a:t> We can see that based on our previous analysis most of the people who are above 50+ , most of them have current account and hence the investment was more here.</a:t>
            </a:r>
          </a:p>
        </p:txBody>
      </p:sp>
    </p:spTree>
    <p:extLst>
      <p:ext uri="{BB962C8B-B14F-4D97-AF65-F5344CB8AC3E}">
        <p14:creationId xmlns:p14="http://schemas.microsoft.com/office/powerpoint/2010/main" val="628999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620688"/>
            <a:ext cx="4248472" cy="400110"/>
          </a:xfrm>
          <a:prstGeom prst="rect">
            <a:avLst/>
          </a:prstGeom>
          <a:noFill/>
        </p:spPr>
        <p:txBody>
          <a:bodyPr wrap="square" rtlCol="0">
            <a:spAutoFit/>
          </a:bodyPr>
          <a:lstStyle/>
          <a:p>
            <a:r>
              <a:rPr lang="en-IN" sz="2000" b="1" u="sng" dirty="0"/>
              <a:t>Table of Contents:</a:t>
            </a:r>
          </a:p>
        </p:txBody>
      </p:sp>
      <p:sp>
        <p:nvSpPr>
          <p:cNvPr id="3" name="TextBox 2">
            <a:extLst>
              <a:ext uri="{FF2B5EF4-FFF2-40B4-BE49-F238E27FC236}">
                <a16:creationId xmlns:a16="http://schemas.microsoft.com/office/drawing/2014/main" id="{9251AD5C-CB98-4059-9FE4-F57C35852D77}"/>
              </a:ext>
            </a:extLst>
          </p:cNvPr>
          <p:cNvSpPr txBox="1"/>
          <p:nvPr/>
        </p:nvSpPr>
        <p:spPr>
          <a:xfrm>
            <a:off x="899592" y="1412776"/>
            <a:ext cx="5040560" cy="286232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IN" dirty="0"/>
              <a:t>EDA</a:t>
            </a:r>
          </a:p>
          <a:p>
            <a:pPr marL="285750" indent="-285750" algn="just">
              <a:lnSpc>
                <a:spcPct val="150000"/>
              </a:lnSpc>
              <a:buFont typeface="Wingdings" panose="05000000000000000000" pitchFamily="2" charset="2"/>
              <a:buChar char="v"/>
            </a:pPr>
            <a:r>
              <a:rPr lang="en-IN" dirty="0"/>
              <a:t>Visualization</a:t>
            </a:r>
          </a:p>
          <a:p>
            <a:pPr marL="285750" indent="-285750" algn="just">
              <a:lnSpc>
                <a:spcPct val="150000"/>
              </a:lnSpc>
              <a:buFont typeface="Wingdings" panose="05000000000000000000" pitchFamily="2" charset="2"/>
              <a:buChar char="v"/>
            </a:pPr>
            <a:r>
              <a:rPr lang="en-IN" dirty="0"/>
              <a:t>Feature Engineering</a:t>
            </a:r>
          </a:p>
          <a:p>
            <a:pPr marL="285750" indent="-285750" algn="just">
              <a:lnSpc>
                <a:spcPct val="150000"/>
              </a:lnSpc>
              <a:buFont typeface="Wingdings" panose="05000000000000000000" pitchFamily="2" charset="2"/>
              <a:buChar char="v"/>
            </a:pPr>
            <a:r>
              <a:rPr lang="en-IN" dirty="0"/>
              <a:t>Feature Selection</a:t>
            </a:r>
          </a:p>
          <a:p>
            <a:pPr marL="285750" indent="-285750" algn="just">
              <a:lnSpc>
                <a:spcPct val="150000"/>
              </a:lnSpc>
              <a:buFont typeface="Wingdings" panose="05000000000000000000" pitchFamily="2" charset="2"/>
              <a:buChar char="v"/>
            </a:pPr>
            <a:r>
              <a:rPr lang="en-IN" dirty="0"/>
              <a:t>Model Building</a:t>
            </a:r>
          </a:p>
          <a:p>
            <a:pPr marL="285750" indent="-285750" algn="just">
              <a:lnSpc>
                <a:spcPct val="150000"/>
              </a:lnSpc>
              <a:buFont typeface="Wingdings" panose="05000000000000000000" pitchFamily="2" charset="2"/>
              <a:buChar char="v"/>
            </a:pPr>
            <a:r>
              <a:rPr lang="en-IN" dirty="0"/>
              <a:t>Inference</a:t>
            </a:r>
          </a:p>
          <a:p>
            <a:endParaRPr lang="en-US" dirty="0"/>
          </a:p>
        </p:txBody>
      </p:sp>
    </p:spTree>
    <p:extLst>
      <p:ext uri="{BB962C8B-B14F-4D97-AF65-F5344CB8AC3E}">
        <p14:creationId xmlns:p14="http://schemas.microsoft.com/office/powerpoint/2010/main" val="3931185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87E1C5-B9A7-4761-A9BF-08AF51A6BFBE}"/>
              </a:ext>
            </a:extLst>
          </p:cNvPr>
          <p:cNvSpPr/>
          <p:nvPr/>
        </p:nvSpPr>
        <p:spPr>
          <a:xfrm>
            <a:off x="395536" y="332656"/>
            <a:ext cx="7776864" cy="369332"/>
          </a:xfrm>
          <a:prstGeom prst="rect">
            <a:avLst/>
          </a:prstGeom>
        </p:spPr>
        <p:txBody>
          <a:bodyPr wrap="square">
            <a:spAutoFit/>
          </a:bodyPr>
          <a:lstStyle/>
          <a:p>
            <a:r>
              <a:rPr lang="en-IN" dirty="0"/>
              <a:t>Question 15) What is the numbers of customers having zero credit limit?</a:t>
            </a:r>
            <a:endParaRPr lang="en-US" dirty="0"/>
          </a:p>
        </p:txBody>
      </p:sp>
      <p:pic>
        <p:nvPicPr>
          <p:cNvPr id="4" name="Picture 3">
            <a:extLst>
              <a:ext uri="{FF2B5EF4-FFF2-40B4-BE49-F238E27FC236}">
                <a16:creationId xmlns:a16="http://schemas.microsoft.com/office/drawing/2014/main" id="{F0E7573A-2418-411E-A886-CEA5503F4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908720"/>
            <a:ext cx="8064896" cy="3600400"/>
          </a:xfrm>
          <a:prstGeom prst="rect">
            <a:avLst/>
          </a:prstGeom>
        </p:spPr>
      </p:pic>
      <p:sp>
        <p:nvSpPr>
          <p:cNvPr id="5" name="Rectangle 4">
            <a:extLst>
              <a:ext uri="{FF2B5EF4-FFF2-40B4-BE49-F238E27FC236}">
                <a16:creationId xmlns:a16="http://schemas.microsoft.com/office/drawing/2014/main" id="{E1C9EED8-C73E-4435-A5EB-A07EB6056A94}"/>
              </a:ext>
            </a:extLst>
          </p:cNvPr>
          <p:cNvSpPr/>
          <p:nvPr/>
        </p:nvSpPr>
        <p:spPr>
          <a:xfrm>
            <a:off x="395536" y="4581128"/>
            <a:ext cx="8424936" cy="1754326"/>
          </a:xfrm>
          <a:prstGeom prst="rect">
            <a:avLst/>
          </a:prstGeom>
        </p:spPr>
        <p:txBody>
          <a:bodyPr wrap="square">
            <a:spAutoFit/>
          </a:bodyPr>
          <a:lstStyle/>
          <a:p>
            <a:r>
              <a:rPr lang="en-IN" b="1" u="sng" dirty="0">
                <a:solidFill>
                  <a:schemeClr val="accent1"/>
                </a:solidFill>
              </a:rPr>
              <a:t>Inference: </a:t>
            </a:r>
            <a:r>
              <a:rPr lang="en-US" b="1" dirty="0">
                <a:solidFill>
                  <a:schemeClr val="accent1"/>
                </a:solidFill>
              </a:rPr>
              <a:t>Here we can see 36 customers which is 0.24 % of customers have zero credit limit. This can happen for many reasons such as :</a:t>
            </a:r>
          </a:p>
          <a:p>
            <a:pPr marL="285750" indent="-285750">
              <a:buFont typeface="Wingdings" panose="05000000000000000000" pitchFamily="2" charset="2"/>
              <a:buChar char="Ø"/>
            </a:pPr>
            <a:r>
              <a:rPr lang="en-US" b="1" dirty="0">
                <a:solidFill>
                  <a:schemeClr val="accent1"/>
                </a:solidFill>
              </a:rPr>
              <a:t> if the payment is not cleared or </a:t>
            </a:r>
          </a:p>
          <a:p>
            <a:pPr marL="285750" indent="-285750">
              <a:buFont typeface="Wingdings" panose="05000000000000000000" pitchFamily="2" charset="2"/>
              <a:buChar char="Ø"/>
            </a:pPr>
            <a:r>
              <a:rPr lang="en-US" b="1" dirty="0">
                <a:solidFill>
                  <a:schemeClr val="accent1"/>
                </a:solidFill>
              </a:rPr>
              <a:t>the payment is late or</a:t>
            </a:r>
          </a:p>
          <a:p>
            <a:pPr marL="285750" indent="-285750">
              <a:buFont typeface="Wingdings" panose="05000000000000000000" pitchFamily="2" charset="2"/>
              <a:buChar char="Ø"/>
            </a:pPr>
            <a:r>
              <a:rPr lang="en-US" b="1" dirty="0">
                <a:solidFill>
                  <a:schemeClr val="accent1"/>
                </a:solidFill>
              </a:rPr>
              <a:t>the credit card limit is exhausted.</a:t>
            </a:r>
          </a:p>
          <a:p>
            <a:endParaRPr lang="en-US" b="1" dirty="0">
              <a:solidFill>
                <a:schemeClr val="accent1"/>
              </a:solidFill>
            </a:endParaRPr>
          </a:p>
        </p:txBody>
      </p:sp>
    </p:spTree>
    <p:extLst>
      <p:ext uri="{BB962C8B-B14F-4D97-AF65-F5344CB8AC3E}">
        <p14:creationId xmlns:p14="http://schemas.microsoft.com/office/powerpoint/2010/main" val="2666497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404664"/>
            <a:ext cx="8640960" cy="5909310"/>
          </a:xfrm>
          <a:prstGeom prst="rect">
            <a:avLst/>
          </a:prstGeom>
          <a:noFill/>
        </p:spPr>
        <p:txBody>
          <a:bodyPr wrap="square" rtlCol="0">
            <a:spAutoFit/>
          </a:bodyPr>
          <a:lstStyle/>
          <a:p>
            <a:r>
              <a:rPr lang="en-IN" dirty="0"/>
              <a:t>Question 16) What is the flow of Investment ?</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3" name="Picture 2"/>
          <p:cNvPicPr/>
          <p:nvPr/>
        </p:nvPicPr>
        <p:blipFill rotWithShape="1">
          <a:blip r:embed="rId2"/>
          <a:srcRect l="19946" t="27424" r="41490" b="61605"/>
          <a:stretch/>
        </p:blipFill>
        <p:spPr bwMode="auto">
          <a:xfrm>
            <a:off x="683568" y="764704"/>
            <a:ext cx="5112568" cy="1080120"/>
          </a:xfrm>
          <a:prstGeom prst="rect">
            <a:avLst/>
          </a:prstGeom>
          <a:ln>
            <a:noFill/>
          </a:ln>
          <a:extLst>
            <a:ext uri="{53640926-AAD7-44D8-BBD7-CCE9431645EC}">
              <a14:shadowObscured xmlns:a14="http://schemas.microsoft.com/office/drawing/2010/main"/>
            </a:ext>
          </a:extLst>
        </p:spPr>
      </p:pic>
      <p:pic>
        <p:nvPicPr>
          <p:cNvPr id="4" name="Picture 3"/>
          <p:cNvPicPr/>
          <p:nvPr/>
        </p:nvPicPr>
        <p:blipFill rotWithShape="1">
          <a:blip r:embed="rId3"/>
          <a:srcRect l="19548" t="24822" r="31250" b="17731"/>
          <a:stretch/>
        </p:blipFill>
        <p:spPr bwMode="auto">
          <a:xfrm>
            <a:off x="576784" y="1988840"/>
            <a:ext cx="6768752" cy="44644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98157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20346" t="24822" r="37367" b="4964"/>
          <a:stretch/>
        </p:blipFill>
        <p:spPr bwMode="auto">
          <a:xfrm>
            <a:off x="683568" y="404664"/>
            <a:ext cx="6480720" cy="5112568"/>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107504" y="5626114"/>
            <a:ext cx="7848872" cy="646331"/>
          </a:xfrm>
          <a:prstGeom prst="rect">
            <a:avLst/>
          </a:prstGeom>
          <a:noFill/>
        </p:spPr>
        <p:txBody>
          <a:bodyPr wrap="square" rtlCol="0">
            <a:spAutoFit/>
          </a:bodyPr>
          <a:lstStyle/>
          <a:p>
            <a:r>
              <a:rPr lang="en-IN" b="1" u="sng" dirty="0">
                <a:solidFill>
                  <a:schemeClr val="accent1"/>
                </a:solidFill>
              </a:rPr>
              <a:t>Inference: We can clearly see that people more often go for FD Investment and 2nd preference is given for DMAT.</a:t>
            </a:r>
          </a:p>
        </p:txBody>
      </p:sp>
    </p:spTree>
    <p:extLst>
      <p:ext uri="{BB962C8B-B14F-4D97-AF65-F5344CB8AC3E}">
        <p14:creationId xmlns:p14="http://schemas.microsoft.com/office/powerpoint/2010/main" val="831645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21011" t="28132" r="40159" b="25059"/>
          <a:stretch/>
        </p:blipFill>
        <p:spPr bwMode="auto">
          <a:xfrm>
            <a:off x="611560" y="404664"/>
            <a:ext cx="6120680" cy="44644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250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srcRect l="18085" t="24114" r="35772" b="5201"/>
          <a:stretch/>
        </p:blipFill>
        <p:spPr bwMode="auto">
          <a:xfrm>
            <a:off x="611560" y="476672"/>
            <a:ext cx="7128792" cy="583264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6442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24EB7D9-372E-4449-BC18-289D2040117D}"/>
              </a:ext>
            </a:extLst>
          </p:cNvPr>
          <p:cNvSpPr/>
          <p:nvPr/>
        </p:nvSpPr>
        <p:spPr>
          <a:xfrm>
            <a:off x="323528" y="116632"/>
            <a:ext cx="2952328"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t>Feature Engineering</a:t>
            </a:r>
          </a:p>
        </p:txBody>
      </p:sp>
      <p:sp>
        <p:nvSpPr>
          <p:cNvPr id="4" name="TextBox 3">
            <a:extLst>
              <a:ext uri="{FF2B5EF4-FFF2-40B4-BE49-F238E27FC236}">
                <a16:creationId xmlns:a16="http://schemas.microsoft.com/office/drawing/2014/main" id="{7DC72824-05A9-40EB-8470-3E0DCF55E35C}"/>
              </a:ext>
            </a:extLst>
          </p:cNvPr>
          <p:cNvSpPr txBox="1"/>
          <p:nvPr/>
        </p:nvSpPr>
        <p:spPr>
          <a:xfrm>
            <a:off x="467544" y="908720"/>
            <a:ext cx="7488832" cy="369332"/>
          </a:xfrm>
          <a:prstGeom prst="rect">
            <a:avLst/>
          </a:prstGeom>
          <a:noFill/>
        </p:spPr>
        <p:txBody>
          <a:bodyPr wrap="square" rtlCol="0">
            <a:spAutoFit/>
          </a:bodyPr>
          <a:lstStyle/>
          <a:p>
            <a:r>
              <a:rPr lang="en-US" b="1" dirty="0"/>
              <a:t>Step 1 : Removing the unnecessary columns from the Dataset </a:t>
            </a:r>
          </a:p>
        </p:txBody>
      </p:sp>
      <p:sp>
        <p:nvSpPr>
          <p:cNvPr id="5" name="TextBox 4">
            <a:extLst>
              <a:ext uri="{FF2B5EF4-FFF2-40B4-BE49-F238E27FC236}">
                <a16:creationId xmlns:a16="http://schemas.microsoft.com/office/drawing/2014/main" id="{89F45B32-9AE4-4A23-ACBF-689B1529ED6F}"/>
              </a:ext>
            </a:extLst>
          </p:cNvPr>
          <p:cNvSpPr txBox="1"/>
          <p:nvPr/>
        </p:nvSpPr>
        <p:spPr>
          <a:xfrm>
            <a:off x="465722" y="2530729"/>
            <a:ext cx="7922701" cy="646331"/>
          </a:xfrm>
          <a:prstGeom prst="rect">
            <a:avLst/>
          </a:prstGeom>
          <a:noFill/>
        </p:spPr>
        <p:txBody>
          <a:bodyPr wrap="square" rtlCol="0">
            <a:spAutoFit/>
          </a:bodyPr>
          <a:lstStyle/>
          <a:p>
            <a:r>
              <a:rPr lang="en-US" b="1" dirty="0"/>
              <a:t>Step 2 : Storing all the numerical features except columns with type </a:t>
            </a:r>
          </a:p>
          <a:p>
            <a:r>
              <a:rPr lang="en-US" b="1" dirty="0"/>
              <a:t>	      object in one variable using list comprehension technique.</a:t>
            </a:r>
          </a:p>
        </p:txBody>
      </p:sp>
      <p:pic>
        <p:nvPicPr>
          <p:cNvPr id="7" name="Picture 6">
            <a:extLst>
              <a:ext uri="{FF2B5EF4-FFF2-40B4-BE49-F238E27FC236}">
                <a16:creationId xmlns:a16="http://schemas.microsoft.com/office/drawing/2014/main" id="{A6EBA190-1048-4789-BB2E-F92125A456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412776"/>
            <a:ext cx="8856984" cy="1017509"/>
          </a:xfrm>
          <a:prstGeom prst="rect">
            <a:avLst/>
          </a:prstGeom>
        </p:spPr>
      </p:pic>
      <p:pic>
        <p:nvPicPr>
          <p:cNvPr id="9" name="Picture 8">
            <a:extLst>
              <a:ext uri="{FF2B5EF4-FFF2-40B4-BE49-F238E27FC236}">
                <a16:creationId xmlns:a16="http://schemas.microsoft.com/office/drawing/2014/main" id="{13641D92-B50D-4836-92CD-E7487D5AA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3177060"/>
            <a:ext cx="8669324" cy="3146401"/>
          </a:xfrm>
          <a:prstGeom prst="rect">
            <a:avLst/>
          </a:prstGeom>
        </p:spPr>
      </p:pic>
    </p:spTree>
    <p:extLst>
      <p:ext uri="{BB962C8B-B14F-4D97-AF65-F5344CB8AC3E}">
        <p14:creationId xmlns:p14="http://schemas.microsoft.com/office/powerpoint/2010/main" val="3913831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C4DBE4-D7AF-48F5-A8BC-80B91FAE9155}"/>
              </a:ext>
            </a:extLst>
          </p:cNvPr>
          <p:cNvSpPr txBox="1"/>
          <p:nvPr/>
        </p:nvSpPr>
        <p:spPr>
          <a:xfrm>
            <a:off x="539552" y="260648"/>
            <a:ext cx="7488832" cy="646331"/>
          </a:xfrm>
          <a:prstGeom prst="rect">
            <a:avLst/>
          </a:prstGeom>
          <a:noFill/>
        </p:spPr>
        <p:txBody>
          <a:bodyPr wrap="square" rtlCol="0">
            <a:spAutoFit/>
          </a:bodyPr>
          <a:lstStyle/>
          <a:p>
            <a:r>
              <a:rPr lang="en-US" b="1" dirty="0"/>
              <a:t>Step 3 : Checking the Number of continuous and discrete features in Numerical features.</a:t>
            </a:r>
          </a:p>
        </p:txBody>
      </p:sp>
      <p:pic>
        <p:nvPicPr>
          <p:cNvPr id="4" name="Picture 3">
            <a:extLst>
              <a:ext uri="{FF2B5EF4-FFF2-40B4-BE49-F238E27FC236}">
                <a16:creationId xmlns:a16="http://schemas.microsoft.com/office/drawing/2014/main" id="{5BF99534-59E7-4B9F-8F63-05F6ED8F7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969167"/>
            <a:ext cx="8496944" cy="4620074"/>
          </a:xfrm>
          <a:prstGeom prst="rect">
            <a:avLst/>
          </a:prstGeom>
        </p:spPr>
      </p:pic>
      <p:sp>
        <p:nvSpPr>
          <p:cNvPr id="5" name="TextBox 4">
            <a:extLst>
              <a:ext uri="{FF2B5EF4-FFF2-40B4-BE49-F238E27FC236}">
                <a16:creationId xmlns:a16="http://schemas.microsoft.com/office/drawing/2014/main" id="{BDDAE84C-3C68-4DB0-8231-844F50DC66A5}"/>
              </a:ext>
            </a:extLst>
          </p:cNvPr>
          <p:cNvSpPr txBox="1"/>
          <p:nvPr/>
        </p:nvSpPr>
        <p:spPr>
          <a:xfrm>
            <a:off x="439417" y="5651429"/>
            <a:ext cx="7488832" cy="923330"/>
          </a:xfrm>
          <a:prstGeom prst="rect">
            <a:avLst/>
          </a:prstGeom>
          <a:noFill/>
        </p:spPr>
        <p:txBody>
          <a:bodyPr wrap="square" rtlCol="0">
            <a:spAutoFit/>
          </a:bodyPr>
          <a:lstStyle/>
          <a:p>
            <a:r>
              <a:rPr lang="en-US" b="1" u="sng" dirty="0">
                <a:solidFill>
                  <a:schemeClr val="accent1"/>
                </a:solidFill>
              </a:rPr>
              <a:t>Inference </a:t>
            </a:r>
            <a:r>
              <a:rPr lang="en-US" b="1" dirty="0"/>
              <a:t> : </a:t>
            </a:r>
            <a:r>
              <a:rPr lang="en-US" b="1" dirty="0">
                <a:solidFill>
                  <a:schemeClr val="accent1"/>
                </a:solidFill>
              </a:rPr>
              <a:t>Discrete variable count = 0</a:t>
            </a:r>
          </a:p>
          <a:p>
            <a:r>
              <a:rPr lang="en-US" b="1" dirty="0">
                <a:solidFill>
                  <a:schemeClr val="accent1"/>
                </a:solidFill>
              </a:rPr>
              <a:t>		    Continuous variable count = 36</a:t>
            </a:r>
          </a:p>
          <a:p>
            <a:endParaRPr lang="en-US" b="1" dirty="0"/>
          </a:p>
        </p:txBody>
      </p:sp>
    </p:spTree>
    <p:extLst>
      <p:ext uri="{BB962C8B-B14F-4D97-AF65-F5344CB8AC3E}">
        <p14:creationId xmlns:p14="http://schemas.microsoft.com/office/powerpoint/2010/main" val="2885211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B7969D4-179D-4D99-B1FB-9103EB0703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827" y="2434018"/>
            <a:ext cx="2186263" cy="1538687"/>
          </a:xfrm>
          <a:prstGeom prst="rect">
            <a:avLst/>
          </a:prstGeom>
        </p:spPr>
      </p:pic>
      <p:pic>
        <p:nvPicPr>
          <p:cNvPr id="23" name="Picture 22">
            <a:extLst>
              <a:ext uri="{FF2B5EF4-FFF2-40B4-BE49-F238E27FC236}">
                <a16:creationId xmlns:a16="http://schemas.microsoft.com/office/drawing/2014/main" id="{4890D7B1-CC28-4583-A2AB-31D264FF3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6661" y="2398241"/>
            <a:ext cx="2271078" cy="1574463"/>
          </a:xfrm>
          <a:prstGeom prst="rect">
            <a:avLst/>
          </a:prstGeom>
        </p:spPr>
      </p:pic>
      <p:pic>
        <p:nvPicPr>
          <p:cNvPr id="25" name="Picture 24">
            <a:extLst>
              <a:ext uri="{FF2B5EF4-FFF2-40B4-BE49-F238E27FC236}">
                <a16:creationId xmlns:a16="http://schemas.microsoft.com/office/drawing/2014/main" id="{8477A789-1F4D-46A4-88CF-8886B1E302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1042" y="2278485"/>
            <a:ext cx="2413277" cy="1679063"/>
          </a:xfrm>
          <a:prstGeom prst="rect">
            <a:avLst/>
          </a:prstGeom>
        </p:spPr>
      </p:pic>
      <p:pic>
        <p:nvPicPr>
          <p:cNvPr id="27" name="Picture 26">
            <a:extLst>
              <a:ext uri="{FF2B5EF4-FFF2-40B4-BE49-F238E27FC236}">
                <a16:creationId xmlns:a16="http://schemas.microsoft.com/office/drawing/2014/main" id="{0FBB395E-E0D8-45BD-AC84-247D9A66AD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536" y="4012597"/>
            <a:ext cx="2258898" cy="1566019"/>
          </a:xfrm>
          <a:prstGeom prst="rect">
            <a:avLst/>
          </a:prstGeom>
        </p:spPr>
      </p:pic>
      <p:pic>
        <p:nvPicPr>
          <p:cNvPr id="29" name="Picture 28">
            <a:extLst>
              <a:ext uri="{FF2B5EF4-FFF2-40B4-BE49-F238E27FC236}">
                <a16:creationId xmlns:a16="http://schemas.microsoft.com/office/drawing/2014/main" id="{FC3C61CA-4D90-40D1-A7F8-473AA518F7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6279" y="4033572"/>
            <a:ext cx="2321460" cy="1615180"/>
          </a:xfrm>
          <a:prstGeom prst="rect">
            <a:avLst/>
          </a:prstGeom>
        </p:spPr>
      </p:pic>
      <p:pic>
        <p:nvPicPr>
          <p:cNvPr id="31" name="Picture 30">
            <a:extLst>
              <a:ext uri="{FF2B5EF4-FFF2-40B4-BE49-F238E27FC236}">
                <a16:creationId xmlns:a16="http://schemas.microsoft.com/office/drawing/2014/main" id="{D2106A8A-F2D2-402C-82BA-7E203A9772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2690" y="3957548"/>
            <a:ext cx="2533774" cy="1691204"/>
          </a:xfrm>
          <a:prstGeom prst="rect">
            <a:avLst/>
          </a:prstGeom>
        </p:spPr>
      </p:pic>
      <p:sp>
        <p:nvSpPr>
          <p:cNvPr id="32" name="TextBox 31">
            <a:extLst>
              <a:ext uri="{FF2B5EF4-FFF2-40B4-BE49-F238E27FC236}">
                <a16:creationId xmlns:a16="http://schemas.microsoft.com/office/drawing/2014/main" id="{D9AFEAE0-2F5D-4460-9213-49D96490A0E2}"/>
              </a:ext>
            </a:extLst>
          </p:cNvPr>
          <p:cNvSpPr txBox="1"/>
          <p:nvPr/>
        </p:nvSpPr>
        <p:spPr>
          <a:xfrm>
            <a:off x="562593" y="103195"/>
            <a:ext cx="7488832" cy="646331"/>
          </a:xfrm>
          <a:prstGeom prst="rect">
            <a:avLst/>
          </a:prstGeom>
          <a:noFill/>
        </p:spPr>
        <p:txBody>
          <a:bodyPr wrap="square" rtlCol="0">
            <a:spAutoFit/>
          </a:bodyPr>
          <a:lstStyle/>
          <a:p>
            <a:r>
              <a:rPr lang="en-US" b="1" dirty="0"/>
              <a:t>Step 3 : Checking distribution for all the independent variables with dependent(Target) variable</a:t>
            </a:r>
          </a:p>
        </p:txBody>
      </p:sp>
      <p:pic>
        <p:nvPicPr>
          <p:cNvPr id="34" name="Picture 33">
            <a:extLst>
              <a:ext uri="{FF2B5EF4-FFF2-40B4-BE49-F238E27FC236}">
                <a16:creationId xmlns:a16="http://schemas.microsoft.com/office/drawing/2014/main" id="{5595F00D-D08B-46A5-BA3A-0D0476C07D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504" y="847108"/>
            <a:ext cx="8712968" cy="1431377"/>
          </a:xfrm>
          <a:prstGeom prst="rect">
            <a:avLst/>
          </a:prstGeom>
        </p:spPr>
      </p:pic>
      <p:sp>
        <p:nvSpPr>
          <p:cNvPr id="35" name="TextBox 34">
            <a:extLst>
              <a:ext uri="{FF2B5EF4-FFF2-40B4-BE49-F238E27FC236}">
                <a16:creationId xmlns:a16="http://schemas.microsoft.com/office/drawing/2014/main" id="{5B77CC9F-0799-4C5E-8E2C-3D5F82D66E6A}"/>
              </a:ext>
            </a:extLst>
          </p:cNvPr>
          <p:cNvSpPr txBox="1"/>
          <p:nvPr/>
        </p:nvSpPr>
        <p:spPr>
          <a:xfrm>
            <a:off x="223392" y="5727791"/>
            <a:ext cx="8597080" cy="369332"/>
          </a:xfrm>
          <a:prstGeom prst="rect">
            <a:avLst/>
          </a:prstGeom>
          <a:noFill/>
        </p:spPr>
        <p:txBody>
          <a:bodyPr wrap="square" rtlCol="0">
            <a:spAutoFit/>
          </a:bodyPr>
          <a:lstStyle/>
          <a:p>
            <a:r>
              <a:rPr lang="en-US" b="1" u="sng" dirty="0">
                <a:solidFill>
                  <a:schemeClr val="accent1"/>
                </a:solidFill>
              </a:rPr>
              <a:t>Inference </a:t>
            </a:r>
            <a:r>
              <a:rPr lang="en-US" b="1" dirty="0"/>
              <a:t> : </a:t>
            </a:r>
            <a:r>
              <a:rPr lang="en-US" b="1" dirty="0">
                <a:solidFill>
                  <a:schemeClr val="accent1"/>
                </a:solidFill>
              </a:rPr>
              <a:t>Here we can see that the data is not normally distributed It is Left Skewed.</a:t>
            </a:r>
            <a:endParaRPr lang="en-US" b="1" dirty="0"/>
          </a:p>
        </p:txBody>
      </p:sp>
    </p:spTree>
    <p:extLst>
      <p:ext uri="{BB962C8B-B14F-4D97-AF65-F5344CB8AC3E}">
        <p14:creationId xmlns:p14="http://schemas.microsoft.com/office/powerpoint/2010/main" val="3152962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AD9A9A-D4E0-492A-A96F-E936059FFC44}"/>
              </a:ext>
            </a:extLst>
          </p:cNvPr>
          <p:cNvSpPr txBox="1"/>
          <p:nvPr/>
        </p:nvSpPr>
        <p:spPr>
          <a:xfrm>
            <a:off x="152" y="260648"/>
            <a:ext cx="9143847" cy="369332"/>
          </a:xfrm>
          <a:prstGeom prst="rect">
            <a:avLst/>
          </a:prstGeom>
          <a:noFill/>
        </p:spPr>
        <p:txBody>
          <a:bodyPr wrap="square" rtlCol="0">
            <a:spAutoFit/>
          </a:bodyPr>
          <a:lstStyle/>
          <a:p>
            <a:r>
              <a:rPr lang="en-US" b="1" dirty="0"/>
              <a:t>Step 4:In order to make data normally distributed we will be using logarithmic transformation</a:t>
            </a:r>
          </a:p>
        </p:txBody>
      </p:sp>
      <p:pic>
        <p:nvPicPr>
          <p:cNvPr id="4" name="Picture 3">
            <a:extLst>
              <a:ext uri="{FF2B5EF4-FFF2-40B4-BE49-F238E27FC236}">
                <a16:creationId xmlns:a16="http://schemas.microsoft.com/office/drawing/2014/main" id="{FED59CD5-2170-4A5C-B51C-D49132914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4704"/>
            <a:ext cx="8877269" cy="1800200"/>
          </a:xfrm>
          <a:prstGeom prst="rect">
            <a:avLst/>
          </a:prstGeom>
        </p:spPr>
      </p:pic>
      <p:pic>
        <p:nvPicPr>
          <p:cNvPr id="6" name="Picture 5">
            <a:extLst>
              <a:ext uri="{FF2B5EF4-FFF2-40B4-BE49-F238E27FC236}">
                <a16:creationId xmlns:a16="http://schemas.microsoft.com/office/drawing/2014/main" id="{E6278B42-D436-42A2-8821-6071DDF77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2" y="2764008"/>
            <a:ext cx="2152871" cy="1515186"/>
          </a:xfrm>
          <a:prstGeom prst="rect">
            <a:avLst/>
          </a:prstGeom>
        </p:spPr>
      </p:pic>
      <p:pic>
        <p:nvPicPr>
          <p:cNvPr id="8" name="Picture 7">
            <a:extLst>
              <a:ext uri="{FF2B5EF4-FFF2-40B4-BE49-F238E27FC236}">
                <a16:creationId xmlns:a16="http://schemas.microsoft.com/office/drawing/2014/main" id="{456F4B2F-FEB4-49B5-AA56-936D747EE8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5836" y="2764543"/>
            <a:ext cx="2292798" cy="1619469"/>
          </a:xfrm>
          <a:prstGeom prst="rect">
            <a:avLst/>
          </a:prstGeom>
        </p:spPr>
      </p:pic>
      <p:pic>
        <p:nvPicPr>
          <p:cNvPr id="10" name="Picture 9">
            <a:extLst>
              <a:ext uri="{FF2B5EF4-FFF2-40B4-BE49-F238E27FC236}">
                <a16:creationId xmlns:a16="http://schemas.microsoft.com/office/drawing/2014/main" id="{3C087F43-1841-4938-8644-E87AF87306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8634" y="2770346"/>
            <a:ext cx="2292798" cy="1613666"/>
          </a:xfrm>
          <a:prstGeom prst="rect">
            <a:avLst/>
          </a:prstGeom>
        </p:spPr>
      </p:pic>
      <p:pic>
        <p:nvPicPr>
          <p:cNvPr id="12" name="Picture 11">
            <a:extLst>
              <a:ext uri="{FF2B5EF4-FFF2-40B4-BE49-F238E27FC236}">
                <a16:creationId xmlns:a16="http://schemas.microsoft.com/office/drawing/2014/main" id="{6E8BDC2C-3F35-4154-86DD-CA351649CF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4397" y="2777911"/>
            <a:ext cx="2292798" cy="1619470"/>
          </a:xfrm>
          <a:prstGeom prst="rect">
            <a:avLst/>
          </a:prstGeom>
        </p:spPr>
      </p:pic>
      <p:sp>
        <p:nvSpPr>
          <p:cNvPr id="13" name="TextBox 12">
            <a:extLst>
              <a:ext uri="{FF2B5EF4-FFF2-40B4-BE49-F238E27FC236}">
                <a16:creationId xmlns:a16="http://schemas.microsoft.com/office/drawing/2014/main" id="{0E660DBA-9EA3-4D00-AD27-9982D949A645}"/>
              </a:ext>
            </a:extLst>
          </p:cNvPr>
          <p:cNvSpPr txBox="1"/>
          <p:nvPr/>
        </p:nvSpPr>
        <p:spPr>
          <a:xfrm>
            <a:off x="340747" y="4712835"/>
            <a:ext cx="8462506" cy="923330"/>
          </a:xfrm>
          <a:prstGeom prst="rect">
            <a:avLst/>
          </a:prstGeom>
          <a:noFill/>
        </p:spPr>
        <p:txBody>
          <a:bodyPr wrap="square" rtlCol="0">
            <a:spAutoFit/>
          </a:bodyPr>
          <a:lstStyle/>
          <a:p>
            <a:r>
              <a:rPr lang="en-US" b="1" u="sng" dirty="0">
                <a:solidFill>
                  <a:schemeClr val="accent1"/>
                </a:solidFill>
              </a:rPr>
              <a:t>Inference </a:t>
            </a:r>
            <a:r>
              <a:rPr lang="en-US" b="1" dirty="0"/>
              <a:t> : </a:t>
            </a:r>
            <a:r>
              <a:rPr lang="en-US" b="1" dirty="0">
                <a:solidFill>
                  <a:schemeClr val="accent1"/>
                </a:solidFill>
              </a:rPr>
              <a:t>After applying Log Transform we can see that the skewness has gone, and the data is showing normal distribution.</a:t>
            </a:r>
          </a:p>
          <a:p>
            <a:endParaRPr lang="en-US" b="1" dirty="0"/>
          </a:p>
        </p:txBody>
      </p:sp>
    </p:spTree>
    <p:extLst>
      <p:ext uri="{BB962C8B-B14F-4D97-AF65-F5344CB8AC3E}">
        <p14:creationId xmlns:p14="http://schemas.microsoft.com/office/powerpoint/2010/main" val="2840726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76EAD3-1001-49D3-A07F-316D00257D92}"/>
              </a:ext>
            </a:extLst>
          </p:cNvPr>
          <p:cNvSpPr txBox="1"/>
          <p:nvPr/>
        </p:nvSpPr>
        <p:spPr>
          <a:xfrm>
            <a:off x="395537" y="260648"/>
            <a:ext cx="8352928" cy="646331"/>
          </a:xfrm>
          <a:prstGeom prst="rect">
            <a:avLst/>
          </a:prstGeom>
          <a:noFill/>
        </p:spPr>
        <p:txBody>
          <a:bodyPr wrap="square" rtlCol="0">
            <a:spAutoFit/>
          </a:bodyPr>
          <a:lstStyle/>
          <a:p>
            <a:r>
              <a:rPr lang="en-US" b="1" dirty="0"/>
              <a:t>Step 5 : Same as we did for numerical features here we are storing all the </a:t>
            </a:r>
            <a:r>
              <a:rPr lang="en-US" b="1" u="sng" dirty="0"/>
              <a:t>categorical   features </a:t>
            </a:r>
            <a:r>
              <a:rPr lang="en-US" b="1" dirty="0"/>
              <a:t>in one variable using list comprehension technique.</a:t>
            </a:r>
          </a:p>
        </p:txBody>
      </p:sp>
      <p:sp>
        <p:nvSpPr>
          <p:cNvPr id="6" name="TextBox 5">
            <a:extLst>
              <a:ext uri="{FF2B5EF4-FFF2-40B4-BE49-F238E27FC236}">
                <a16:creationId xmlns:a16="http://schemas.microsoft.com/office/drawing/2014/main" id="{4B628FF6-7011-403F-900C-F6C4F0A3A879}"/>
              </a:ext>
            </a:extLst>
          </p:cNvPr>
          <p:cNvSpPr txBox="1"/>
          <p:nvPr/>
        </p:nvSpPr>
        <p:spPr>
          <a:xfrm>
            <a:off x="415656" y="4509120"/>
            <a:ext cx="8462506" cy="923330"/>
          </a:xfrm>
          <a:prstGeom prst="rect">
            <a:avLst/>
          </a:prstGeom>
          <a:noFill/>
        </p:spPr>
        <p:txBody>
          <a:bodyPr wrap="square" rtlCol="0">
            <a:spAutoFit/>
          </a:bodyPr>
          <a:lstStyle/>
          <a:p>
            <a:r>
              <a:rPr lang="en-US" b="1" u="sng" dirty="0">
                <a:solidFill>
                  <a:schemeClr val="accent1"/>
                </a:solidFill>
              </a:rPr>
              <a:t>Inference </a:t>
            </a:r>
            <a:r>
              <a:rPr lang="en-US" b="1" dirty="0"/>
              <a:t> : </a:t>
            </a:r>
            <a:r>
              <a:rPr lang="en-US" b="1" dirty="0">
                <a:solidFill>
                  <a:schemeClr val="accent1"/>
                </a:solidFill>
              </a:rPr>
              <a:t>We have got two categorical features in our dataset which are Account  	  	             type and Gender</a:t>
            </a:r>
          </a:p>
          <a:p>
            <a:endParaRPr lang="en-US" b="1" dirty="0"/>
          </a:p>
        </p:txBody>
      </p:sp>
      <p:pic>
        <p:nvPicPr>
          <p:cNvPr id="8" name="Picture 7">
            <a:extLst>
              <a:ext uri="{FF2B5EF4-FFF2-40B4-BE49-F238E27FC236}">
                <a16:creationId xmlns:a16="http://schemas.microsoft.com/office/drawing/2014/main" id="{19229E90-05E1-475E-8BE1-45EC0C740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07646"/>
            <a:ext cx="7416824" cy="3113442"/>
          </a:xfrm>
          <a:prstGeom prst="rect">
            <a:avLst/>
          </a:prstGeom>
        </p:spPr>
      </p:pic>
    </p:spTree>
    <p:extLst>
      <p:ext uri="{BB962C8B-B14F-4D97-AF65-F5344CB8AC3E}">
        <p14:creationId xmlns:p14="http://schemas.microsoft.com/office/powerpoint/2010/main" val="1518774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548680"/>
            <a:ext cx="7920880" cy="5355312"/>
          </a:xfrm>
          <a:prstGeom prst="rect">
            <a:avLst/>
          </a:prstGeom>
          <a:noFill/>
        </p:spPr>
        <p:txBody>
          <a:bodyPr wrap="square" rtlCol="0">
            <a:spAutoFit/>
          </a:bodyPr>
          <a:lstStyle/>
          <a:p>
            <a:r>
              <a:rPr lang="en-IN" dirty="0"/>
              <a:t>Question 1) What is the strength of the dataset?</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b="1" u="sng" dirty="0">
                <a:solidFill>
                  <a:schemeClr val="accent1"/>
                </a:solidFill>
              </a:rPr>
              <a:t>Readings:</a:t>
            </a:r>
            <a:r>
              <a:rPr lang="en-IN" b="1" dirty="0">
                <a:solidFill>
                  <a:schemeClr val="accent1"/>
                </a:solidFill>
              </a:rPr>
              <a:t> From a given Dataset we could see there are total 15000 cases and 44 Features.  </a:t>
            </a:r>
          </a:p>
        </p:txBody>
      </p:sp>
      <p:pic>
        <p:nvPicPr>
          <p:cNvPr id="5" name="Picture 4"/>
          <p:cNvPicPr/>
          <p:nvPr/>
        </p:nvPicPr>
        <p:blipFill rotWithShape="1">
          <a:blip r:embed="rId2"/>
          <a:srcRect l="14628" t="27660" r="53324" b="8984"/>
          <a:stretch/>
        </p:blipFill>
        <p:spPr bwMode="auto">
          <a:xfrm>
            <a:off x="1043608" y="995723"/>
            <a:ext cx="6840760" cy="4032448"/>
          </a:xfrm>
          <a:prstGeom prst="rect">
            <a:avLst/>
          </a:prstGeom>
          <a:ln>
            <a:noFill/>
          </a:ln>
          <a:extLst>
            <a:ext uri="{53640926-AAD7-44D8-BBD7-CCE9431645EC}">
              <a14:shadowObscured xmlns:a14="http://schemas.microsoft.com/office/drawing/2010/main"/>
            </a:ext>
          </a:extLst>
        </p:spPr>
      </p:pic>
      <p:sp>
        <p:nvSpPr>
          <p:cNvPr id="4" name="Rectangle: Rounded Corners 3">
            <a:extLst>
              <a:ext uri="{FF2B5EF4-FFF2-40B4-BE49-F238E27FC236}">
                <a16:creationId xmlns:a16="http://schemas.microsoft.com/office/drawing/2014/main" id="{D9B11283-D447-4FE3-8F6D-412771B17376}"/>
              </a:ext>
            </a:extLst>
          </p:cNvPr>
          <p:cNvSpPr/>
          <p:nvPr/>
        </p:nvSpPr>
        <p:spPr>
          <a:xfrm>
            <a:off x="251520" y="116632"/>
            <a:ext cx="2952328"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t>EDA &amp; Visualization</a:t>
            </a:r>
          </a:p>
        </p:txBody>
      </p:sp>
    </p:spTree>
    <p:extLst>
      <p:ext uri="{BB962C8B-B14F-4D97-AF65-F5344CB8AC3E}">
        <p14:creationId xmlns:p14="http://schemas.microsoft.com/office/powerpoint/2010/main" val="18387688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1976BD-29C4-4E48-8D15-3A1D191C2747}"/>
              </a:ext>
            </a:extLst>
          </p:cNvPr>
          <p:cNvSpPr txBox="1"/>
          <p:nvPr/>
        </p:nvSpPr>
        <p:spPr>
          <a:xfrm>
            <a:off x="395537" y="260648"/>
            <a:ext cx="8352928" cy="369332"/>
          </a:xfrm>
          <a:prstGeom prst="rect">
            <a:avLst/>
          </a:prstGeom>
          <a:noFill/>
        </p:spPr>
        <p:txBody>
          <a:bodyPr wrap="square" rtlCol="0">
            <a:spAutoFit/>
          </a:bodyPr>
          <a:lstStyle/>
          <a:p>
            <a:r>
              <a:rPr lang="en-US" b="1" dirty="0"/>
              <a:t>Step 6 : Converting the categorical values to numerical values. </a:t>
            </a:r>
          </a:p>
        </p:txBody>
      </p:sp>
      <p:pic>
        <p:nvPicPr>
          <p:cNvPr id="4" name="Picture 3">
            <a:extLst>
              <a:ext uri="{FF2B5EF4-FFF2-40B4-BE49-F238E27FC236}">
                <a16:creationId xmlns:a16="http://schemas.microsoft.com/office/drawing/2014/main" id="{4497BA8B-D882-450C-8611-CF6F5BBA5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7" y="766445"/>
            <a:ext cx="8039785" cy="1008112"/>
          </a:xfrm>
          <a:prstGeom prst="rect">
            <a:avLst/>
          </a:prstGeom>
        </p:spPr>
      </p:pic>
      <p:sp>
        <p:nvSpPr>
          <p:cNvPr id="5" name="TextBox 4">
            <a:extLst>
              <a:ext uri="{FF2B5EF4-FFF2-40B4-BE49-F238E27FC236}">
                <a16:creationId xmlns:a16="http://schemas.microsoft.com/office/drawing/2014/main" id="{B129A10D-26CB-4814-BDD8-D3A5B324BB79}"/>
              </a:ext>
            </a:extLst>
          </p:cNvPr>
          <p:cNvSpPr txBox="1"/>
          <p:nvPr/>
        </p:nvSpPr>
        <p:spPr>
          <a:xfrm>
            <a:off x="209239" y="1824735"/>
            <a:ext cx="8568952" cy="646331"/>
          </a:xfrm>
          <a:prstGeom prst="rect">
            <a:avLst/>
          </a:prstGeom>
          <a:noFill/>
        </p:spPr>
        <p:txBody>
          <a:bodyPr wrap="square" rtlCol="0">
            <a:spAutoFit/>
          </a:bodyPr>
          <a:lstStyle/>
          <a:p>
            <a:r>
              <a:rPr lang="en-US" b="1" u="sng" dirty="0">
                <a:solidFill>
                  <a:schemeClr val="accent1"/>
                </a:solidFill>
              </a:rPr>
              <a:t>Inference </a:t>
            </a:r>
            <a:r>
              <a:rPr lang="en-US" b="1" dirty="0"/>
              <a:t> : </a:t>
            </a:r>
            <a:r>
              <a:rPr lang="en-US" b="1" dirty="0">
                <a:solidFill>
                  <a:schemeClr val="accent1"/>
                </a:solidFill>
              </a:rPr>
              <a:t>As there are only two categorical features we are simply replacing the values with 0 &amp; 1. We can also apply one-hot encoding if the number of features are more.</a:t>
            </a:r>
            <a:endParaRPr lang="en-US" b="1" dirty="0"/>
          </a:p>
        </p:txBody>
      </p:sp>
      <p:sp>
        <p:nvSpPr>
          <p:cNvPr id="6" name="TextBox 5">
            <a:extLst>
              <a:ext uri="{FF2B5EF4-FFF2-40B4-BE49-F238E27FC236}">
                <a16:creationId xmlns:a16="http://schemas.microsoft.com/office/drawing/2014/main" id="{80E6CD3E-4AEB-455A-A66F-0BE047CBC704}"/>
              </a:ext>
            </a:extLst>
          </p:cNvPr>
          <p:cNvSpPr txBox="1"/>
          <p:nvPr/>
        </p:nvSpPr>
        <p:spPr>
          <a:xfrm>
            <a:off x="411457" y="2643960"/>
            <a:ext cx="8196356" cy="646331"/>
          </a:xfrm>
          <a:prstGeom prst="rect">
            <a:avLst/>
          </a:prstGeom>
          <a:noFill/>
        </p:spPr>
        <p:txBody>
          <a:bodyPr wrap="square" rtlCol="0">
            <a:spAutoFit/>
          </a:bodyPr>
          <a:lstStyle/>
          <a:p>
            <a:r>
              <a:rPr lang="en-US" b="1" dirty="0"/>
              <a:t>Step 7 : Applying normalization on all continuous features to convert them into a 	   	      common scale</a:t>
            </a:r>
          </a:p>
        </p:txBody>
      </p:sp>
      <p:pic>
        <p:nvPicPr>
          <p:cNvPr id="8" name="Picture 7">
            <a:extLst>
              <a:ext uri="{FF2B5EF4-FFF2-40B4-BE49-F238E27FC236}">
                <a16:creationId xmlns:a16="http://schemas.microsoft.com/office/drawing/2014/main" id="{09E1F63A-5976-4A0F-9EFD-78A05BA14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524" y="3405690"/>
            <a:ext cx="8568952" cy="2337146"/>
          </a:xfrm>
          <a:prstGeom prst="rect">
            <a:avLst/>
          </a:prstGeom>
        </p:spPr>
      </p:pic>
      <p:sp>
        <p:nvSpPr>
          <p:cNvPr id="9" name="TextBox 8">
            <a:extLst>
              <a:ext uri="{FF2B5EF4-FFF2-40B4-BE49-F238E27FC236}">
                <a16:creationId xmlns:a16="http://schemas.microsoft.com/office/drawing/2014/main" id="{68ADE1D0-E92C-4A36-85BD-398B4C7DDA56}"/>
              </a:ext>
            </a:extLst>
          </p:cNvPr>
          <p:cNvSpPr txBox="1"/>
          <p:nvPr/>
        </p:nvSpPr>
        <p:spPr>
          <a:xfrm>
            <a:off x="411457" y="5858235"/>
            <a:ext cx="8023865" cy="369332"/>
          </a:xfrm>
          <a:prstGeom prst="rect">
            <a:avLst/>
          </a:prstGeom>
          <a:noFill/>
        </p:spPr>
        <p:txBody>
          <a:bodyPr wrap="square" rtlCol="0">
            <a:spAutoFit/>
          </a:bodyPr>
          <a:lstStyle/>
          <a:p>
            <a:r>
              <a:rPr lang="en-US" b="1" u="sng" dirty="0">
                <a:solidFill>
                  <a:schemeClr val="accent1"/>
                </a:solidFill>
              </a:rPr>
              <a:t>Inference </a:t>
            </a:r>
            <a:r>
              <a:rPr lang="en-US" b="1" dirty="0"/>
              <a:t> : </a:t>
            </a:r>
            <a:r>
              <a:rPr lang="en-US" b="1" dirty="0">
                <a:solidFill>
                  <a:schemeClr val="accent1"/>
                </a:solidFill>
              </a:rPr>
              <a:t>Here we can see the normalized values in all the continuous features</a:t>
            </a:r>
            <a:endParaRPr lang="en-US" b="1" dirty="0"/>
          </a:p>
        </p:txBody>
      </p:sp>
    </p:spTree>
    <p:extLst>
      <p:ext uri="{BB962C8B-B14F-4D97-AF65-F5344CB8AC3E}">
        <p14:creationId xmlns:p14="http://schemas.microsoft.com/office/powerpoint/2010/main" val="4254579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76177C-EEB1-408C-8A7A-7B188A35A8F9}"/>
              </a:ext>
            </a:extLst>
          </p:cNvPr>
          <p:cNvSpPr txBox="1"/>
          <p:nvPr/>
        </p:nvSpPr>
        <p:spPr>
          <a:xfrm>
            <a:off x="539552" y="404664"/>
            <a:ext cx="8064896" cy="6678751"/>
          </a:xfrm>
          <a:prstGeom prst="rect">
            <a:avLst/>
          </a:prstGeom>
          <a:noFill/>
        </p:spPr>
        <p:txBody>
          <a:bodyPr wrap="square" rtlCol="0">
            <a:spAutoFit/>
          </a:bodyPr>
          <a:lstStyle/>
          <a:p>
            <a:r>
              <a:rPr lang="en-US" sz="3000" b="1" u="sng" dirty="0"/>
              <a:t>CEO Deck</a:t>
            </a:r>
          </a:p>
          <a:p>
            <a:endParaRPr lang="en-US" dirty="0"/>
          </a:p>
          <a:p>
            <a:pPr marL="285750" indent="-285750">
              <a:lnSpc>
                <a:spcPct val="150000"/>
              </a:lnSpc>
              <a:buFont typeface="Wingdings" panose="05000000000000000000" pitchFamily="2" charset="2"/>
              <a:buChar char="Ø"/>
            </a:pPr>
            <a:r>
              <a:rPr lang="en-US" sz="2000" dirty="0"/>
              <a:t>People who Invests more can be targeted by Giving More Discounts as they prefer saving.</a:t>
            </a:r>
          </a:p>
          <a:p>
            <a:pPr marL="285750" indent="-285750">
              <a:lnSpc>
                <a:spcPct val="150000"/>
              </a:lnSpc>
              <a:buFont typeface="Wingdings" panose="05000000000000000000" pitchFamily="2" charset="2"/>
              <a:buChar char="Ø"/>
            </a:pPr>
            <a:r>
              <a:rPr lang="en-US" sz="2000" dirty="0"/>
              <a:t>Banks can plan some good strategies for the people who’s credit amount getting decreased consistently over the months.</a:t>
            </a:r>
          </a:p>
          <a:p>
            <a:pPr marL="285750" indent="-285750">
              <a:lnSpc>
                <a:spcPct val="150000"/>
              </a:lnSpc>
              <a:buFont typeface="Wingdings" panose="05000000000000000000" pitchFamily="2" charset="2"/>
              <a:buChar char="Ø"/>
            </a:pPr>
            <a:r>
              <a:rPr lang="en-US" sz="2000" dirty="0"/>
              <a:t>Youngsters having current account seems to be investing more. So here the bank can attract this group by providing lucrative offers so that the will invest more.</a:t>
            </a:r>
          </a:p>
          <a:p>
            <a:pPr marL="285750" indent="-285750">
              <a:lnSpc>
                <a:spcPct val="150000"/>
              </a:lnSpc>
              <a:buFont typeface="Wingdings" panose="05000000000000000000" pitchFamily="2" charset="2"/>
              <a:buChar char="Ø"/>
            </a:pPr>
            <a:r>
              <a:rPr lang="en-US" sz="2000" dirty="0"/>
              <a:t>We can target customers region wise wherein the transactions were lowest.</a:t>
            </a:r>
          </a:p>
          <a:p>
            <a:pPr marL="285750" indent="-285750">
              <a:lnSpc>
                <a:spcPct val="150000"/>
              </a:lnSpc>
              <a:buFont typeface="Wingdings" panose="05000000000000000000" pitchFamily="2" charset="2"/>
              <a:buChar char="Ø"/>
            </a:pPr>
            <a:r>
              <a:rPr lang="en-US" sz="2000" dirty="0"/>
              <a:t>As the people tend to invest more in Fix Deposits banks can provide FD plan with highest/attractive interest rates.</a:t>
            </a:r>
          </a:p>
          <a:p>
            <a:pPr marL="285750" indent="-285750">
              <a:lnSpc>
                <a:spcPct val="150000"/>
              </a:lnSpc>
              <a:buFont typeface="Wingdings" panose="05000000000000000000" pitchFamily="2" charset="2"/>
              <a:buChar char="Ø"/>
            </a:pPr>
            <a:endParaRPr lang="en-US" sz="2000" dirty="0"/>
          </a:p>
          <a:p>
            <a:pPr marL="285750" indent="-285750">
              <a:buFont typeface="Wingdings" panose="05000000000000000000" pitchFamily="2" charset="2"/>
              <a:buChar char="Ø"/>
            </a:pPr>
            <a:endParaRPr lang="en-US" sz="2000" dirty="0"/>
          </a:p>
        </p:txBody>
      </p:sp>
    </p:spTree>
    <p:extLst>
      <p:ext uri="{BB962C8B-B14F-4D97-AF65-F5344CB8AC3E}">
        <p14:creationId xmlns:p14="http://schemas.microsoft.com/office/powerpoint/2010/main" val="2294911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5596" y="188640"/>
            <a:ext cx="7272808" cy="5632311"/>
          </a:xfrm>
          <a:prstGeom prst="rect">
            <a:avLst/>
          </a:prstGeom>
          <a:noFill/>
        </p:spPr>
        <p:txBody>
          <a:bodyPr wrap="square" rtlCol="0">
            <a:spAutoFit/>
          </a:bodyPr>
          <a:lstStyle/>
          <a:p>
            <a:r>
              <a:rPr lang="en-IN" dirty="0"/>
              <a:t>Question 2) Are there any data discrepancies? If they are what should be our approach to handle them?</a:t>
            </a:r>
          </a:p>
          <a:p>
            <a:endParaRPr lang="en-IN" dirty="0"/>
          </a:p>
          <a:p>
            <a:endParaRPr lang="en-IN" dirty="0"/>
          </a:p>
          <a:p>
            <a:endParaRPr lang="en-IN" dirty="0"/>
          </a:p>
          <a:p>
            <a:r>
              <a:rPr lang="en-IN" b="1" u="sng" dirty="0">
                <a:solidFill>
                  <a:schemeClr val="accent1"/>
                </a:solidFill>
              </a:rPr>
              <a:t>Readings:</a:t>
            </a:r>
            <a:r>
              <a:rPr lang="en-IN" b="1" dirty="0">
                <a:solidFill>
                  <a:schemeClr val="accent1"/>
                </a:solidFill>
              </a:rPr>
              <a:t> We observed that there were no Null values.</a:t>
            </a:r>
          </a:p>
          <a:p>
            <a:endParaRPr lang="en-IN" b="1" dirty="0">
              <a:solidFill>
                <a:schemeClr val="accent1"/>
              </a:solidFill>
            </a:endParaRPr>
          </a:p>
          <a:p>
            <a:endParaRPr lang="en-IN" b="1" dirty="0">
              <a:solidFill>
                <a:schemeClr val="accent1"/>
              </a:solidFill>
            </a:endParaRPr>
          </a:p>
          <a:p>
            <a:r>
              <a:rPr lang="en-IN" dirty="0"/>
              <a:t>Question 3)What kind of data Science problem is this?</a:t>
            </a:r>
          </a:p>
          <a:p>
            <a:r>
              <a:rPr lang="en-IN" b="1" u="sng" dirty="0">
                <a:solidFill>
                  <a:schemeClr val="accent1"/>
                </a:solidFill>
              </a:rPr>
              <a:t>Readings:</a:t>
            </a:r>
            <a:r>
              <a:rPr lang="en-IN" b="1" dirty="0">
                <a:solidFill>
                  <a:schemeClr val="accent1"/>
                </a:solidFill>
              </a:rPr>
              <a:t> We can see target variable  “Customer credit score “ given in dataset hence this comes under supervised Machine learning!!!!!!</a:t>
            </a:r>
          </a:p>
          <a:p>
            <a:endParaRPr lang="en-IN" u="sng" dirty="0">
              <a:solidFill>
                <a:srgbClr val="00B0F0"/>
              </a:solidFill>
            </a:endParaRPr>
          </a:p>
          <a:p>
            <a:r>
              <a:rPr lang="en-IN" dirty="0"/>
              <a:t>Question 4) How many object and numeric features are there?</a:t>
            </a:r>
          </a:p>
          <a:p>
            <a:endParaRPr lang="en-IN" u="sng" dirty="0">
              <a:solidFill>
                <a:srgbClr val="00B0F0"/>
              </a:solidFill>
            </a:endParaRPr>
          </a:p>
          <a:p>
            <a:r>
              <a:rPr lang="en-IN" b="1" u="sng" dirty="0">
                <a:solidFill>
                  <a:schemeClr val="accent1"/>
                </a:solidFill>
              </a:rPr>
              <a:t>Readings:</a:t>
            </a:r>
            <a:r>
              <a:rPr lang="en-IN" b="1" dirty="0">
                <a:solidFill>
                  <a:schemeClr val="accent1"/>
                </a:solidFill>
              </a:rPr>
              <a:t> We observe that except Gender and Account Type rest of them are  of numeric types. We have also observed that our target labels “Customer credit score “ is of numeric type hence this problem statement comes under linear regression.</a:t>
            </a:r>
          </a:p>
          <a:p>
            <a:endParaRPr lang="en-IN" dirty="0"/>
          </a:p>
          <a:p>
            <a:endParaRPr lang="en-IN" dirty="0"/>
          </a:p>
        </p:txBody>
      </p:sp>
      <p:pic>
        <p:nvPicPr>
          <p:cNvPr id="5" name="Picture 4"/>
          <p:cNvPicPr/>
          <p:nvPr/>
        </p:nvPicPr>
        <p:blipFill rotWithShape="1">
          <a:blip r:embed="rId2"/>
          <a:srcRect l="19548" t="27424" r="64096" b="67936"/>
          <a:stretch/>
        </p:blipFill>
        <p:spPr bwMode="auto">
          <a:xfrm>
            <a:off x="1334878" y="980728"/>
            <a:ext cx="3741178" cy="43204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31031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332656"/>
            <a:ext cx="7560840" cy="3693319"/>
          </a:xfrm>
          <a:prstGeom prst="rect">
            <a:avLst/>
          </a:prstGeom>
          <a:noFill/>
        </p:spPr>
        <p:txBody>
          <a:bodyPr wrap="square" rtlCol="0">
            <a:spAutoFit/>
          </a:bodyPr>
          <a:lstStyle/>
          <a:p>
            <a:r>
              <a:rPr lang="en-IN" dirty="0"/>
              <a:t>Question 5) Are there any feature which are not making sense and we can remove the same from dataset?</a:t>
            </a:r>
          </a:p>
          <a:p>
            <a:endParaRPr lang="en-IN" dirty="0"/>
          </a:p>
          <a:p>
            <a:endParaRPr lang="en-IN" dirty="0"/>
          </a:p>
          <a:p>
            <a:r>
              <a:rPr lang="en-IN" b="1" u="sng" dirty="0">
                <a:solidFill>
                  <a:schemeClr val="accent1"/>
                </a:solidFill>
              </a:rPr>
              <a:t>Readings:</a:t>
            </a:r>
            <a:r>
              <a:rPr lang="en-IN" b="1" dirty="0">
                <a:solidFill>
                  <a:schemeClr val="accent1"/>
                </a:solidFill>
              </a:rPr>
              <a:t> Post going through the entire data, we concluded that few of the feature are not going to help us in analysis and we can remove them. Features to remove were: ‘</a:t>
            </a:r>
            <a:r>
              <a:rPr lang="en-IN" b="1" dirty="0">
                <a:solidFill>
                  <a:srgbClr val="FF0000"/>
                </a:solidFill>
              </a:rPr>
              <a:t>ID</a:t>
            </a:r>
            <a:r>
              <a:rPr lang="en-IN" b="1" dirty="0">
                <a:solidFill>
                  <a:schemeClr val="accent1"/>
                </a:solidFill>
              </a:rPr>
              <a:t>’,</a:t>
            </a:r>
            <a:r>
              <a:rPr lang="en-IN" b="1" dirty="0">
                <a:solidFill>
                  <a:srgbClr val="FF0000"/>
                </a:solidFill>
              </a:rPr>
              <a:t>'personal_loan_active','vehicle_loan_active','personal_loan_closed','vehicle_loan_closed','loan_enq‘</a:t>
            </a:r>
          </a:p>
          <a:p>
            <a:endParaRPr lang="en-IN" b="1" dirty="0">
              <a:solidFill>
                <a:srgbClr val="FF0000"/>
              </a:solidFill>
            </a:endParaRPr>
          </a:p>
          <a:p>
            <a:endParaRPr lang="en-IN" u="sng" dirty="0">
              <a:solidFill>
                <a:srgbClr val="00B0F0"/>
              </a:solidFill>
            </a:endParaRPr>
          </a:p>
          <a:p>
            <a:endParaRPr lang="en-IN" dirty="0"/>
          </a:p>
          <a:p>
            <a:endParaRPr lang="en-IN" dirty="0"/>
          </a:p>
        </p:txBody>
      </p:sp>
    </p:spTree>
    <p:extLst>
      <p:ext uri="{BB962C8B-B14F-4D97-AF65-F5344CB8AC3E}">
        <p14:creationId xmlns:p14="http://schemas.microsoft.com/office/powerpoint/2010/main" val="1085667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260648"/>
            <a:ext cx="8136904" cy="7017306"/>
          </a:xfrm>
          <a:prstGeom prst="rect">
            <a:avLst/>
          </a:prstGeom>
          <a:noFill/>
        </p:spPr>
        <p:txBody>
          <a:bodyPr wrap="square" rtlCol="0">
            <a:spAutoFit/>
          </a:bodyPr>
          <a:lstStyle/>
          <a:p>
            <a:r>
              <a:rPr lang="en-IN" dirty="0"/>
              <a:t>Question 6) Let’s dive in into EDA. What is the nature of the target variable?</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b="1" u="sng" dirty="0">
                <a:solidFill>
                  <a:schemeClr val="accent1"/>
                </a:solidFill>
              </a:rPr>
              <a:t>Readings: </a:t>
            </a:r>
            <a:r>
              <a:rPr lang="en-IN" b="1" dirty="0">
                <a:solidFill>
                  <a:schemeClr val="accent1"/>
                </a:solidFill>
              </a:rPr>
              <a:t>We can clearly observe that data is not normally distributed for target label and it is left skewed. And most of our data does not lie near central tendency. </a:t>
            </a:r>
          </a:p>
          <a:p>
            <a:r>
              <a:rPr lang="en-IN" b="1" dirty="0">
                <a:solidFill>
                  <a:schemeClr val="accent1"/>
                </a:solidFill>
              </a:rPr>
              <a:t>Hence Gaussian Distribution fails here.</a:t>
            </a:r>
          </a:p>
          <a:p>
            <a:endParaRPr lang="en-IN" u="sng" dirty="0">
              <a:solidFill>
                <a:srgbClr val="00B0F0"/>
              </a:solidFill>
            </a:endParaRPr>
          </a:p>
          <a:p>
            <a:endParaRPr lang="en-IN" dirty="0"/>
          </a:p>
          <a:p>
            <a:endParaRPr lang="en-IN" dirty="0"/>
          </a:p>
          <a:p>
            <a:endParaRPr lang="en-IN" dirty="0"/>
          </a:p>
          <a:p>
            <a:endParaRPr lang="en-IN" dirty="0"/>
          </a:p>
        </p:txBody>
      </p:sp>
      <p:pic>
        <p:nvPicPr>
          <p:cNvPr id="4" name="Picture 3"/>
          <p:cNvPicPr/>
          <p:nvPr/>
        </p:nvPicPr>
        <p:blipFill rotWithShape="1">
          <a:blip r:embed="rId2"/>
          <a:srcRect l="20213" t="41135" r="40026" b="9457"/>
          <a:stretch/>
        </p:blipFill>
        <p:spPr bwMode="auto">
          <a:xfrm>
            <a:off x="1043608" y="764704"/>
            <a:ext cx="6912768" cy="39604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28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332656"/>
            <a:ext cx="8208912" cy="6463308"/>
          </a:xfrm>
          <a:prstGeom prst="rect">
            <a:avLst/>
          </a:prstGeom>
          <a:noFill/>
        </p:spPr>
        <p:txBody>
          <a:bodyPr wrap="square" rtlCol="0">
            <a:spAutoFit/>
          </a:bodyPr>
          <a:lstStyle/>
          <a:p>
            <a:r>
              <a:rPr lang="en-IN" dirty="0"/>
              <a:t>Question 7)What is the Gender spread in  sample?</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b="1" u="sng" dirty="0">
                <a:solidFill>
                  <a:schemeClr val="accent1"/>
                </a:solidFill>
              </a:rPr>
              <a:t>Readings:</a:t>
            </a:r>
            <a:r>
              <a:rPr lang="en-IN" b="1" dirty="0">
                <a:solidFill>
                  <a:schemeClr val="accent1"/>
                </a:solidFill>
              </a:rPr>
              <a:t> We can clearly observe most of our customers who are using credit card are Males.</a:t>
            </a:r>
          </a:p>
          <a:p>
            <a:endParaRPr lang="en-IN" dirty="0"/>
          </a:p>
          <a:p>
            <a:endParaRPr lang="en-IN" dirty="0"/>
          </a:p>
          <a:p>
            <a:endParaRPr lang="en-IN" dirty="0"/>
          </a:p>
        </p:txBody>
      </p:sp>
      <p:pic>
        <p:nvPicPr>
          <p:cNvPr id="6" name="Picture 5"/>
          <p:cNvPicPr/>
          <p:nvPr/>
        </p:nvPicPr>
        <p:blipFill rotWithShape="1">
          <a:blip r:embed="rId2"/>
          <a:srcRect l="20281" t="28419" r="44124" b="21039"/>
          <a:stretch/>
        </p:blipFill>
        <p:spPr bwMode="auto">
          <a:xfrm>
            <a:off x="899592" y="836712"/>
            <a:ext cx="5760640" cy="43924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9751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A3601C-27D0-453F-B4BE-A8E20D0AE5FB}"/>
              </a:ext>
            </a:extLst>
          </p:cNvPr>
          <p:cNvSpPr/>
          <p:nvPr/>
        </p:nvSpPr>
        <p:spPr>
          <a:xfrm>
            <a:off x="395536" y="332656"/>
            <a:ext cx="7776864" cy="369332"/>
          </a:xfrm>
          <a:prstGeom prst="rect">
            <a:avLst/>
          </a:prstGeom>
        </p:spPr>
        <p:txBody>
          <a:bodyPr wrap="square">
            <a:spAutoFit/>
          </a:bodyPr>
          <a:lstStyle/>
          <a:p>
            <a:r>
              <a:rPr lang="en-IN" dirty="0"/>
              <a:t>Question 8) What is the total number of people having current or saving account?</a:t>
            </a:r>
            <a:endParaRPr lang="en-US" dirty="0"/>
          </a:p>
        </p:txBody>
      </p:sp>
      <p:pic>
        <p:nvPicPr>
          <p:cNvPr id="6" name="Picture 5">
            <a:extLst>
              <a:ext uri="{FF2B5EF4-FFF2-40B4-BE49-F238E27FC236}">
                <a16:creationId xmlns:a16="http://schemas.microsoft.com/office/drawing/2014/main" id="{691C01C9-A9A5-45F0-B2C4-726D2FE09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124744"/>
            <a:ext cx="7776864" cy="4392488"/>
          </a:xfrm>
          <a:prstGeom prst="rect">
            <a:avLst/>
          </a:prstGeom>
        </p:spPr>
      </p:pic>
      <p:sp>
        <p:nvSpPr>
          <p:cNvPr id="7" name="TextBox 6">
            <a:extLst>
              <a:ext uri="{FF2B5EF4-FFF2-40B4-BE49-F238E27FC236}">
                <a16:creationId xmlns:a16="http://schemas.microsoft.com/office/drawing/2014/main" id="{B43E2A63-A01D-4ED0-B028-156B2336276E}"/>
              </a:ext>
            </a:extLst>
          </p:cNvPr>
          <p:cNvSpPr txBox="1"/>
          <p:nvPr/>
        </p:nvSpPr>
        <p:spPr>
          <a:xfrm>
            <a:off x="323528" y="5271591"/>
            <a:ext cx="8496944" cy="923330"/>
          </a:xfrm>
          <a:prstGeom prst="rect">
            <a:avLst/>
          </a:prstGeom>
          <a:noFill/>
        </p:spPr>
        <p:txBody>
          <a:bodyPr wrap="square" rtlCol="0">
            <a:spAutoFit/>
          </a:bodyPr>
          <a:lstStyle/>
          <a:p>
            <a:r>
              <a:rPr lang="en-IN" b="1" u="sng" dirty="0">
                <a:solidFill>
                  <a:schemeClr val="accent1"/>
                </a:solidFill>
              </a:rPr>
              <a:t>Inference: </a:t>
            </a:r>
            <a:r>
              <a:rPr lang="en-US" b="1" dirty="0">
                <a:solidFill>
                  <a:schemeClr val="accent1"/>
                </a:solidFill>
              </a:rPr>
              <a:t>Here we can see that, around 85 % of accounts are </a:t>
            </a:r>
            <a:r>
              <a:rPr lang="en-US" b="1" u="sng" dirty="0">
                <a:solidFill>
                  <a:schemeClr val="accent1"/>
                </a:solidFill>
              </a:rPr>
              <a:t>current</a:t>
            </a:r>
            <a:r>
              <a:rPr lang="en-US" b="1" dirty="0">
                <a:solidFill>
                  <a:schemeClr val="accent1"/>
                </a:solidFill>
              </a:rPr>
              <a:t> i.e. they are used for </a:t>
            </a:r>
            <a:r>
              <a:rPr lang="en-US" b="1" u="sng" dirty="0">
                <a:solidFill>
                  <a:schemeClr val="accent1"/>
                </a:solidFill>
              </a:rPr>
              <a:t>business transactions</a:t>
            </a:r>
            <a:r>
              <a:rPr lang="en-US" b="1" dirty="0">
                <a:solidFill>
                  <a:schemeClr val="accent1"/>
                </a:solidFill>
              </a:rPr>
              <a:t> and rest are saving accounts.</a:t>
            </a:r>
          </a:p>
          <a:p>
            <a:endParaRPr lang="en-IN" b="1" dirty="0">
              <a:solidFill>
                <a:schemeClr val="accent1"/>
              </a:solidFill>
            </a:endParaRPr>
          </a:p>
        </p:txBody>
      </p:sp>
    </p:spTree>
    <p:extLst>
      <p:ext uri="{BB962C8B-B14F-4D97-AF65-F5344CB8AC3E}">
        <p14:creationId xmlns:p14="http://schemas.microsoft.com/office/powerpoint/2010/main" val="125484563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1512</TotalTime>
  <Words>1651</Words>
  <Application>Microsoft Office PowerPoint</Application>
  <PresentationFormat>On-screen Show (4:3)</PresentationFormat>
  <Paragraphs>278</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Bahnschrift SemiBold Condensed</vt:lpstr>
      <vt:lpstr>Calibri</vt:lpstr>
      <vt:lpstr>Calibri Light</vt:lpstr>
      <vt:lpstr>Wingdings</vt:lpstr>
      <vt:lpstr>Retrospect</vt:lpstr>
      <vt:lpstr>Let The Digits Speak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Ruchita Patil</cp:lastModifiedBy>
  <cp:revision>310</cp:revision>
  <dcterms:created xsi:type="dcterms:W3CDTF">2020-02-22T14:35:34Z</dcterms:created>
  <dcterms:modified xsi:type="dcterms:W3CDTF">2020-02-29T10:19:48Z</dcterms:modified>
</cp:coreProperties>
</file>